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4" r:id="rId3"/>
    <p:sldMasterId id="2147483690" r:id="rId4"/>
    <p:sldMasterId id="2147483704" r:id="rId5"/>
    <p:sldMasterId id="2147483725" r:id="rId6"/>
    <p:sldMasterId id="2147483740" r:id="rId7"/>
    <p:sldMasterId id="2147483761" r:id="rId8"/>
    <p:sldMasterId id="2147483782" r:id="rId9"/>
  </p:sldMasterIdLst>
  <p:notesMasterIdLst>
    <p:notesMasterId r:id="rId36"/>
  </p:notesMasterIdLst>
  <p:handoutMasterIdLst>
    <p:handoutMasterId r:id="rId37"/>
  </p:handoutMasterIdLst>
  <p:sldIdLst>
    <p:sldId id="273" r:id="rId10"/>
    <p:sldId id="481" r:id="rId11"/>
    <p:sldId id="378" r:id="rId12"/>
    <p:sldId id="369" r:id="rId13"/>
    <p:sldId id="370" r:id="rId14"/>
    <p:sldId id="414" r:id="rId15"/>
    <p:sldId id="371" r:id="rId16"/>
    <p:sldId id="377" r:id="rId17"/>
    <p:sldId id="373" r:id="rId18"/>
    <p:sldId id="277" r:id="rId19"/>
    <p:sldId id="438" r:id="rId20"/>
    <p:sldId id="375" r:id="rId21"/>
    <p:sldId id="456" r:id="rId22"/>
    <p:sldId id="459" r:id="rId23"/>
    <p:sldId id="458" r:id="rId24"/>
    <p:sldId id="464" r:id="rId25"/>
    <p:sldId id="461" r:id="rId26"/>
    <p:sldId id="477" r:id="rId27"/>
    <p:sldId id="454" r:id="rId28"/>
    <p:sldId id="471" r:id="rId29"/>
    <p:sldId id="355" r:id="rId30"/>
    <p:sldId id="479" r:id="rId31"/>
    <p:sldId id="415" r:id="rId32"/>
    <p:sldId id="480" r:id="rId33"/>
    <p:sldId id="478" r:id="rId34"/>
    <p:sldId id="357" r:id="rId3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5701"/>
  </p:normalViewPr>
  <p:slideViewPr>
    <p:cSldViewPr snapToGrid="0" snapToObjects="1">
      <p:cViewPr varScale="1">
        <p:scale>
          <a:sx n="72" d="100"/>
          <a:sy n="72" d="100"/>
        </p:scale>
        <p:origin x="256" y="224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6F36D5B-C433-5A4C-B907-E78E2E6E6E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26264E-FDA4-B542-B6A3-E548FAF33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2AB7F-2B1F-9E4A-8369-902CEF2CC5F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412C24-E0DF-9442-B043-DC9528C6E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7E8B96-402B-C749-AD07-AD4B4D7D12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B4EC7-5C4F-C04F-86CE-4B5EC52C5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0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6708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11827" y="2023975"/>
            <a:ext cx="17363921" cy="7729626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/>
          <a:p>
            <a:pPr algn="l" defTabSz="975390" hangingPunct="1"/>
            <a:endParaRPr lang="en-US" sz="1920" kern="1200" dirty="0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3D5F95E-A64B-4CF3-896F-F3B321903429}"/>
              </a:ext>
            </a:extLst>
          </p:cNvPr>
          <p:cNvGrpSpPr/>
          <p:nvPr userDrawn="1"/>
        </p:nvGrpSpPr>
        <p:grpSpPr>
          <a:xfrm>
            <a:off x="311174" y="3730454"/>
            <a:ext cx="16381073" cy="5612540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xmlns="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xmlns="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xmlns="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xmlns="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xmlns="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xmlns="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xmlns="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xmlns="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xmlns="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xmlns="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xmlns="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xmlns="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xmlns="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l" defTabSz="975390" hangingPunct="1"/>
                  <a:endParaRPr lang="en-US" sz="1920" kern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536434" y="945988"/>
            <a:ext cx="8127236" cy="8357621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586365" y="0"/>
            <a:ext cx="9753898" cy="975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10125554" y="7207171"/>
            <a:ext cx="6112443" cy="6191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2880" kern="12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2828574"/>
            <a:ext cx="17340263" cy="40964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9767136" y="1934541"/>
            <a:ext cx="7110396" cy="559227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0103623" y="2309940"/>
            <a:ext cx="6514036" cy="3682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87720" indent="0">
              <a:buNone/>
              <a:defRPr sz="2987"/>
            </a:lvl2pPr>
            <a:lvl3pPr marL="975440" indent="0">
              <a:buNone/>
              <a:defRPr sz="2560"/>
            </a:lvl3pPr>
            <a:lvl4pPr marL="1463159" indent="0">
              <a:buNone/>
              <a:defRPr sz="2133"/>
            </a:lvl4pPr>
            <a:lvl5pPr marL="1950878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7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6489" y="1739830"/>
            <a:ext cx="7738682" cy="6715705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44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3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63199" y="787487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1470442" y="4961741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11470442" y="787486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6463199" y="4962183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0832" y="307200"/>
            <a:ext cx="7436947" cy="913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33">
                <a:latin typeface="+mn-lt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7033054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944640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349003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175614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03497" y="1609375"/>
            <a:ext cx="5064356" cy="76836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56550" y="1916445"/>
            <a:ext cx="218841" cy="713272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348133" y="1815670"/>
            <a:ext cx="975430" cy="974463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12233" y="2424641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12233" y="3275090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25779" y="8318716"/>
            <a:ext cx="3174497" cy="32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kern="12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93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25780" y="6808393"/>
            <a:ext cx="3864717" cy="101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0811BDD-858E-4663-871A-2B293641141B}"/>
              </a:ext>
            </a:extLst>
          </p:cNvPr>
          <p:cNvGrpSpPr/>
          <p:nvPr/>
        </p:nvGrpSpPr>
        <p:grpSpPr>
          <a:xfrm rot="12366785">
            <a:off x="14406714" y="7285141"/>
            <a:ext cx="2285531" cy="2057855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xmlns="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4C2D19A9-E706-4355-967B-37AED5F69B20}"/>
              </a:ext>
            </a:extLst>
          </p:cNvPr>
          <p:cNvSpPr/>
          <p:nvPr/>
        </p:nvSpPr>
        <p:spPr>
          <a:xfrm>
            <a:off x="14411234" y="6027372"/>
            <a:ext cx="821083" cy="821059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BC20A26-F482-4693-ACD6-51371EC7CC4B}"/>
              </a:ext>
            </a:extLst>
          </p:cNvPr>
          <p:cNvGrpSpPr/>
          <p:nvPr/>
        </p:nvGrpSpPr>
        <p:grpSpPr>
          <a:xfrm rot="2159485">
            <a:off x="14301597" y="4215980"/>
            <a:ext cx="2331643" cy="1400973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ED14329A-1A87-4CC1-B3DE-BA0FD7750868}"/>
              </a:ext>
            </a:extLst>
          </p:cNvPr>
          <p:cNvSpPr/>
          <p:nvPr/>
        </p:nvSpPr>
        <p:spPr>
          <a:xfrm>
            <a:off x="12754527" y="4809871"/>
            <a:ext cx="1332160" cy="1324718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D9A123FC-02CE-41F5-8044-BF4EEF221F28}"/>
              </a:ext>
            </a:extLst>
          </p:cNvPr>
          <p:cNvSpPr/>
          <p:nvPr/>
        </p:nvSpPr>
        <p:spPr>
          <a:xfrm>
            <a:off x="4301107" y="2401167"/>
            <a:ext cx="1495752" cy="1522577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4288D6C-FFD6-4513-B7FB-6E8702672008}"/>
              </a:ext>
            </a:extLst>
          </p:cNvPr>
          <p:cNvSpPr/>
          <p:nvPr/>
        </p:nvSpPr>
        <p:spPr>
          <a:xfrm>
            <a:off x="15813989" y="313243"/>
            <a:ext cx="1214505" cy="1214470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A009AE0-84D1-46BD-A3D1-DE1CB19D32ED}"/>
              </a:ext>
            </a:extLst>
          </p:cNvPr>
          <p:cNvGrpSpPr/>
          <p:nvPr/>
        </p:nvGrpSpPr>
        <p:grpSpPr>
          <a:xfrm rot="1212279">
            <a:off x="5813051" y="352003"/>
            <a:ext cx="4344565" cy="1733517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A215BE9-B303-434B-9E15-6EC5D7007495}"/>
              </a:ext>
            </a:extLst>
          </p:cNvPr>
          <p:cNvGrpSpPr/>
          <p:nvPr/>
        </p:nvGrpSpPr>
        <p:grpSpPr>
          <a:xfrm>
            <a:off x="12099883" y="753210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952D0FF-E99F-49A0-B658-59855EA4A5AC}"/>
              </a:ext>
            </a:extLst>
          </p:cNvPr>
          <p:cNvGrpSpPr/>
          <p:nvPr/>
        </p:nvGrpSpPr>
        <p:grpSpPr>
          <a:xfrm rot="18655185">
            <a:off x="11269168" y="6840540"/>
            <a:ext cx="2331573" cy="1401015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B558D77-924C-4DCC-BFF7-E4B3731F5DA2}"/>
              </a:ext>
            </a:extLst>
          </p:cNvPr>
          <p:cNvGrpSpPr/>
          <p:nvPr/>
        </p:nvGrpSpPr>
        <p:grpSpPr>
          <a:xfrm>
            <a:off x="311174" y="5798333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1A4F8E1-7B8C-4038-8994-541902C4B0AB}"/>
              </a:ext>
            </a:extLst>
          </p:cNvPr>
          <p:cNvSpPr/>
          <p:nvPr/>
        </p:nvSpPr>
        <p:spPr>
          <a:xfrm>
            <a:off x="5461138" y="7881621"/>
            <a:ext cx="1332160" cy="1324718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D31E7249-19DE-4C8D-8922-A84026F00998}"/>
              </a:ext>
            </a:extLst>
          </p:cNvPr>
          <p:cNvSpPr/>
          <p:nvPr/>
        </p:nvSpPr>
        <p:spPr>
          <a:xfrm>
            <a:off x="4301107" y="6806170"/>
            <a:ext cx="1495752" cy="1522577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 dirty="0">
              <a:solidFill>
                <a:prstClr val="black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5F296A9-A09A-48BD-A24C-EBADEB320079}"/>
              </a:ext>
            </a:extLst>
          </p:cNvPr>
          <p:cNvSpPr/>
          <p:nvPr/>
        </p:nvSpPr>
        <p:spPr>
          <a:xfrm rot="2246763">
            <a:off x="458467" y="4738858"/>
            <a:ext cx="1733569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7F4FB8-48CF-4E0D-8CB1-B2ED10FE732C}"/>
              </a:ext>
            </a:extLst>
          </p:cNvPr>
          <p:cNvSpPr/>
          <p:nvPr/>
        </p:nvSpPr>
        <p:spPr>
          <a:xfrm>
            <a:off x="9114279" y="8593057"/>
            <a:ext cx="703214" cy="69928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394B5F9-D8AC-415E-8C09-4BE415AA2EDA}"/>
              </a:ext>
            </a:extLst>
          </p:cNvPr>
          <p:cNvGrpSpPr/>
          <p:nvPr userDrawn="1"/>
        </p:nvGrpSpPr>
        <p:grpSpPr>
          <a:xfrm rot="14140429">
            <a:off x="1780183" y="2746651"/>
            <a:ext cx="2725568" cy="2454205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ED5CE5D-67E4-403F-B3DA-7E99871E9C8C}"/>
              </a:ext>
            </a:extLst>
          </p:cNvPr>
          <p:cNvSpPr/>
          <p:nvPr userDrawn="1"/>
        </p:nvSpPr>
        <p:spPr>
          <a:xfrm>
            <a:off x="753539" y="353483"/>
            <a:ext cx="821083" cy="821059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170C0C8B-A623-4A77-8067-AE3A11119257}"/>
              </a:ext>
            </a:extLst>
          </p:cNvPr>
          <p:cNvSpPr/>
          <p:nvPr userDrawn="1"/>
        </p:nvSpPr>
        <p:spPr>
          <a:xfrm>
            <a:off x="10760468" y="613951"/>
            <a:ext cx="1797418" cy="1829655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8EDAEFC4-4C0C-4BEB-903F-14C3DBA0B8C0}"/>
              </a:ext>
            </a:extLst>
          </p:cNvPr>
          <p:cNvGrpSpPr/>
          <p:nvPr userDrawn="1"/>
        </p:nvGrpSpPr>
        <p:grpSpPr>
          <a:xfrm rot="19800000">
            <a:off x="293651" y="1057087"/>
            <a:ext cx="4344565" cy="1733517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3E87EBBC-FED0-431E-A2D8-2BF60AF707F1}"/>
              </a:ext>
            </a:extLst>
          </p:cNvPr>
          <p:cNvGrpSpPr/>
          <p:nvPr userDrawn="1"/>
        </p:nvGrpSpPr>
        <p:grpSpPr>
          <a:xfrm rot="13107797">
            <a:off x="9686759" y="8217047"/>
            <a:ext cx="1817305" cy="1091931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prstClr val="black"/>
                </a:solidFill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xmlns="" id="{1C980EF8-E09C-4F4B-BF9F-49F28E94B6ED}"/>
              </a:ext>
            </a:extLst>
          </p:cNvPr>
          <p:cNvSpPr/>
          <p:nvPr userDrawn="1"/>
        </p:nvSpPr>
        <p:spPr>
          <a:xfrm>
            <a:off x="12528874" y="499780"/>
            <a:ext cx="821083" cy="821059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5662680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3968593" y="6009647"/>
            <a:ext cx="1004732" cy="701033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=""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3966477" y="6538080"/>
            <a:ext cx="1099504" cy="109735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3575863" y="6045493"/>
            <a:ext cx="1008653" cy="701519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=""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=""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9" name="Trapezoid 28">
              <a:extLst>
                <a:ext uri="{FF2B5EF4-FFF2-40B4-BE49-F238E27FC236}">
                  <a16:creationId xmlns=""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=""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=""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2807733" y="1937426"/>
            <a:ext cx="2885100" cy="2528735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3934719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4467204" y="5131521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47293" y="2875243"/>
            <a:ext cx="1733570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415367" y="0"/>
            <a:ext cx="2301920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3425479" y="4277840"/>
            <a:ext cx="576331" cy="1441876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=""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Trapezoid 94">
              <a:extLst>
                <a:ext uri="{FF2B5EF4-FFF2-40B4-BE49-F238E27FC236}">
                  <a16:creationId xmlns=""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3788098" y="5509169"/>
            <a:ext cx="483796" cy="483813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2106031" y="2096739"/>
            <a:ext cx="692783" cy="2419918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974172" y="3732220"/>
            <a:ext cx="731698" cy="731676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1207565" y="558828"/>
            <a:ext cx="654140" cy="195947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1063488" y="2020779"/>
            <a:ext cx="879854" cy="87982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1158379" y="2115666"/>
            <a:ext cx="690072" cy="690051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1331246" y="2289424"/>
            <a:ext cx="344344" cy="34253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 dirty="0">
              <a:solidFill>
                <a:srgbClr val="00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446109" y="2403383"/>
            <a:ext cx="114618" cy="11461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=""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680231" y="363500"/>
            <a:ext cx="1772191" cy="1012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911620" y="458219"/>
            <a:ext cx="1309413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415365" y="8584191"/>
            <a:ext cx="4884215" cy="711191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3062473" y="7394364"/>
            <a:ext cx="1154271" cy="980501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585288" y="304100"/>
            <a:ext cx="2285695" cy="205800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2797957" y="6479276"/>
            <a:ext cx="1297360" cy="116819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4235641" y="525496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4073" y="0"/>
            <a:ext cx="13692125" cy="97536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18879" y="937906"/>
            <a:ext cx="7902508" cy="7877790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1149856" y="5337963"/>
            <a:ext cx="4470537" cy="285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7340263" cy="533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1165049" y="2506133"/>
            <a:ext cx="4470537" cy="28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3293" y="2678780"/>
            <a:ext cx="4203663" cy="5337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93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7340263" cy="5459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70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5418668"/>
            <a:ext cx="17340263" cy="433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=""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345306" y="904015"/>
            <a:ext cx="9073756" cy="7945573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70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39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536434" y="945988"/>
            <a:ext cx="8127236" cy="8357621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586365" y="0"/>
            <a:ext cx="9753898" cy="975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10125554" y="7207171"/>
            <a:ext cx="6112443" cy="6191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2880" kern="12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2828574"/>
            <a:ext cx="17340263" cy="40964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9767136" y="1934541"/>
            <a:ext cx="7110396" cy="559227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0103623" y="2309940"/>
            <a:ext cx="6514036" cy="3682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87720" indent="0">
              <a:buNone/>
              <a:defRPr sz="2987"/>
            </a:lvl2pPr>
            <a:lvl3pPr marL="975440" indent="0">
              <a:buNone/>
              <a:defRPr sz="2560"/>
            </a:lvl3pPr>
            <a:lvl4pPr marL="1463159" indent="0">
              <a:buNone/>
              <a:defRPr sz="2133"/>
            </a:lvl4pPr>
            <a:lvl5pPr marL="1950878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7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6489" y="1739830"/>
            <a:ext cx="7738682" cy="6715705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44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3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63199" y="787487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1470442" y="4961741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11470442" y="787486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6463199" y="4962183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0832" y="307200"/>
            <a:ext cx="7436947" cy="913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33">
                <a:latin typeface="+mn-lt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7033054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944640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349003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175614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03497" y="1609375"/>
            <a:ext cx="5064356" cy="76836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56550" y="1916445"/>
            <a:ext cx="218841" cy="713272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348133" y="1815670"/>
            <a:ext cx="975430" cy="974463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12233" y="2424641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12233" y="3275090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25779" y="8318716"/>
            <a:ext cx="3174497" cy="32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kern="12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93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25780" y="6808393"/>
            <a:ext cx="3864717" cy="101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11807351" y="-1232034"/>
            <a:ext cx="5783890" cy="578371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5662680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3968594" y="6009648"/>
            <a:ext cx="1004731" cy="701033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xmlns="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xmlns="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xmlns="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xmlns="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xmlns="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97CDF6D-E63B-4A20-B935-7F27169038D3}"/>
              </a:ext>
            </a:extLst>
          </p:cNvPr>
          <p:cNvGrpSpPr/>
          <p:nvPr userDrawn="1"/>
        </p:nvGrpSpPr>
        <p:grpSpPr>
          <a:xfrm rot="20269720">
            <a:off x="3966477" y="6538081"/>
            <a:ext cx="1099504" cy="109735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3575864" y="6045494"/>
            <a:ext cx="1008653" cy="701518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xmlns="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xmlns="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xmlns="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379968-FE4C-4380-9AD8-FCC2F2902ED8}"/>
              </a:ext>
            </a:extLst>
          </p:cNvPr>
          <p:cNvGrpSpPr/>
          <p:nvPr userDrawn="1"/>
        </p:nvGrpSpPr>
        <p:grpSpPr>
          <a:xfrm rot="2246763">
            <a:off x="2807734" y="1937426"/>
            <a:ext cx="2885100" cy="2528735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ECD3404-3EA6-420D-8DBC-6D3A595FBFA2}"/>
              </a:ext>
            </a:extLst>
          </p:cNvPr>
          <p:cNvGrpSpPr/>
          <p:nvPr userDrawn="1"/>
        </p:nvGrpSpPr>
        <p:grpSpPr>
          <a:xfrm>
            <a:off x="0" y="3934719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3011AC2-F2FD-44CD-BF51-A2C7AB4FB7F5}"/>
              </a:ext>
            </a:extLst>
          </p:cNvPr>
          <p:cNvSpPr/>
          <p:nvPr userDrawn="1"/>
        </p:nvSpPr>
        <p:spPr>
          <a:xfrm>
            <a:off x="4467203" y="5131522"/>
            <a:ext cx="887373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795D01C-5E4D-42EF-81C8-036347FC14D7}"/>
              </a:ext>
            </a:extLst>
          </p:cNvPr>
          <p:cNvSpPr/>
          <p:nvPr userDrawn="1"/>
        </p:nvSpPr>
        <p:spPr>
          <a:xfrm rot="2246763">
            <a:off x="147294" y="2875243"/>
            <a:ext cx="1733569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11BA3E48-397A-40E6-82CD-AFA7318A5754}"/>
              </a:ext>
            </a:extLst>
          </p:cNvPr>
          <p:cNvSpPr/>
          <p:nvPr userDrawn="1"/>
        </p:nvSpPr>
        <p:spPr>
          <a:xfrm rot="10800000" flipH="1">
            <a:off x="415367" y="0"/>
            <a:ext cx="2301919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3425481" y="4277840"/>
            <a:ext cx="576330" cy="1441876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xmlns="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xmlns="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3788099" y="5509170"/>
            <a:ext cx="483796" cy="483812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2106032" y="2096740"/>
            <a:ext cx="692783" cy="2419917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974171" y="3732220"/>
            <a:ext cx="731699" cy="731676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1207565" y="558829"/>
            <a:ext cx="654141" cy="195947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6227990C-BB00-45E1-9810-8A586B2334D7}"/>
              </a:ext>
            </a:extLst>
          </p:cNvPr>
          <p:cNvSpPr/>
          <p:nvPr userDrawn="1"/>
        </p:nvSpPr>
        <p:spPr>
          <a:xfrm rot="10800000" flipH="1">
            <a:off x="1063490" y="2020779"/>
            <a:ext cx="879854" cy="87982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7FC309BA-165E-4651-AC85-AA6CD5F0458E}"/>
              </a:ext>
            </a:extLst>
          </p:cNvPr>
          <p:cNvSpPr/>
          <p:nvPr userDrawn="1"/>
        </p:nvSpPr>
        <p:spPr>
          <a:xfrm rot="10800000" flipH="1">
            <a:off x="1158378" y="2115667"/>
            <a:ext cx="690073" cy="690051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4C48116-DF0F-4187-A190-7F66C44BF701}"/>
              </a:ext>
            </a:extLst>
          </p:cNvPr>
          <p:cNvSpPr/>
          <p:nvPr userDrawn="1"/>
        </p:nvSpPr>
        <p:spPr>
          <a:xfrm rot="10800000" flipH="1">
            <a:off x="1331246" y="2289424"/>
            <a:ext cx="344345" cy="34253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 dirty="0">
              <a:solidFill>
                <a:srgbClr val="00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CB88625-BD84-4AC0-8A04-F9D426252DC6}"/>
              </a:ext>
            </a:extLst>
          </p:cNvPr>
          <p:cNvSpPr/>
          <p:nvPr userDrawn="1"/>
        </p:nvSpPr>
        <p:spPr>
          <a:xfrm rot="10800000" flipH="1">
            <a:off x="1446109" y="2403383"/>
            <a:ext cx="114619" cy="11461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xmlns="" id="{FDB0D61A-55FF-42B8-B442-7B044B1376C5}"/>
              </a:ext>
            </a:extLst>
          </p:cNvPr>
          <p:cNvSpPr/>
          <p:nvPr userDrawn="1"/>
        </p:nvSpPr>
        <p:spPr>
          <a:xfrm rot="10800000" flipH="1">
            <a:off x="680233" y="363500"/>
            <a:ext cx="1772191" cy="1012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18A1D6DB-506D-44F9-B480-A76B310C3E71}"/>
              </a:ext>
            </a:extLst>
          </p:cNvPr>
          <p:cNvSpPr/>
          <p:nvPr userDrawn="1"/>
        </p:nvSpPr>
        <p:spPr>
          <a:xfrm rot="10800000" flipH="1">
            <a:off x="911621" y="458219"/>
            <a:ext cx="1309412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C50F240-F8DE-4A86-B350-32B373D2B6BC}"/>
              </a:ext>
            </a:extLst>
          </p:cNvPr>
          <p:cNvSpPr txBox="1"/>
          <p:nvPr userDrawn="1"/>
        </p:nvSpPr>
        <p:spPr>
          <a:xfrm>
            <a:off x="415366" y="8584191"/>
            <a:ext cx="4884215" cy="711191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0AE5792-052C-425C-AEBF-0DF8BD95BBA5}"/>
              </a:ext>
            </a:extLst>
          </p:cNvPr>
          <p:cNvSpPr txBox="1"/>
          <p:nvPr userDrawn="1"/>
        </p:nvSpPr>
        <p:spPr>
          <a:xfrm>
            <a:off x="3062474" y="7394365"/>
            <a:ext cx="1154272" cy="980501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85B43318-2DB8-4BB3-B9A0-1354FEE4DB4F}"/>
              </a:ext>
            </a:extLst>
          </p:cNvPr>
          <p:cNvGrpSpPr/>
          <p:nvPr userDrawn="1"/>
        </p:nvGrpSpPr>
        <p:grpSpPr>
          <a:xfrm>
            <a:off x="1585289" y="304100"/>
            <a:ext cx="2285695" cy="205800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B75EAAF5-9297-42F1-BF31-33670B897310}"/>
              </a:ext>
            </a:extLst>
          </p:cNvPr>
          <p:cNvGrpSpPr/>
          <p:nvPr userDrawn="1"/>
        </p:nvGrpSpPr>
        <p:grpSpPr>
          <a:xfrm rot="15300000">
            <a:off x="2797957" y="6479276"/>
            <a:ext cx="1297360" cy="116819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A51BEBA6-51A0-40FD-A445-F1CF56E3FB1A}"/>
              </a:ext>
            </a:extLst>
          </p:cNvPr>
          <p:cNvSpPr/>
          <p:nvPr userDrawn="1"/>
        </p:nvSpPr>
        <p:spPr>
          <a:xfrm>
            <a:off x="4235640" y="525497"/>
            <a:ext cx="887373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4074" y="0"/>
            <a:ext cx="13692125" cy="97536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18879" y="937906"/>
            <a:ext cx="7902508" cy="7877790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1424D9-1201-489D-8759-802BEB428968}"/>
              </a:ext>
            </a:extLst>
          </p:cNvPr>
          <p:cNvSpPr/>
          <p:nvPr userDrawn="1"/>
        </p:nvSpPr>
        <p:spPr>
          <a:xfrm>
            <a:off x="1149857" y="5337963"/>
            <a:ext cx="4470537" cy="285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7340263" cy="533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A3D867-D133-48FC-B3C8-A5F667B90D58}"/>
              </a:ext>
            </a:extLst>
          </p:cNvPr>
          <p:cNvSpPr/>
          <p:nvPr userDrawn="1"/>
        </p:nvSpPr>
        <p:spPr>
          <a:xfrm>
            <a:off x="1165049" y="2506133"/>
            <a:ext cx="4470537" cy="28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3294" y="2678780"/>
            <a:ext cx="4203663" cy="5337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93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7340263" cy="5459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70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66B193-49A3-4956-A9EF-296EF16EA757}"/>
              </a:ext>
            </a:extLst>
          </p:cNvPr>
          <p:cNvSpPr/>
          <p:nvPr userDrawn="1"/>
        </p:nvSpPr>
        <p:spPr>
          <a:xfrm>
            <a:off x="0" y="5418669"/>
            <a:ext cx="17340263" cy="433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xmlns="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345305" y="904016"/>
            <a:ext cx="9073756" cy="7945573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70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39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536434" y="945989"/>
            <a:ext cx="8127237" cy="8357621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586365" y="0"/>
            <a:ext cx="9753898" cy="975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10125555" y="7207172"/>
            <a:ext cx="6112443" cy="6191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2880" kern="12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3E906F-6E18-4B03-BE88-75566ECC92F8}"/>
              </a:ext>
            </a:extLst>
          </p:cNvPr>
          <p:cNvSpPr/>
          <p:nvPr userDrawn="1"/>
        </p:nvSpPr>
        <p:spPr>
          <a:xfrm>
            <a:off x="0" y="2828575"/>
            <a:ext cx="17340263" cy="40964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5EBDAAFC-71A9-4BA2-A27E-C4F1F4BA22EC}"/>
              </a:ext>
            </a:extLst>
          </p:cNvPr>
          <p:cNvGrpSpPr/>
          <p:nvPr userDrawn="1"/>
        </p:nvGrpSpPr>
        <p:grpSpPr>
          <a:xfrm>
            <a:off x="9767136" y="1934541"/>
            <a:ext cx="7110397" cy="559227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0103625" y="2309940"/>
            <a:ext cx="6514035" cy="3682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87720" indent="0">
              <a:buNone/>
              <a:defRPr sz="2987"/>
            </a:lvl2pPr>
            <a:lvl3pPr marL="975440" indent="0">
              <a:buNone/>
              <a:defRPr sz="2560"/>
            </a:lvl3pPr>
            <a:lvl4pPr marL="1463159" indent="0">
              <a:buNone/>
              <a:defRPr sz="2133"/>
            </a:lvl4pPr>
            <a:lvl5pPr marL="1950878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7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6488" y="1739830"/>
            <a:ext cx="7738683" cy="6715705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44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3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63198" y="787488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1470443" y="4961742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96107BE-A57B-43A2-8162-9CC825B80B47}"/>
              </a:ext>
            </a:extLst>
          </p:cNvPr>
          <p:cNvSpPr/>
          <p:nvPr userDrawn="1"/>
        </p:nvSpPr>
        <p:spPr>
          <a:xfrm>
            <a:off x="11470443" y="787486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B278EEC4-D011-4897-80FB-FEE45D61C9CB}"/>
              </a:ext>
            </a:extLst>
          </p:cNvPr>
          <p:cNvSpPr/>
          <p:nvPr userDrawn="1"/>
        </p:nvSpPr>
        <p:spPr>
          <a:xfrm>
            <a:off x="6463198" y="4962183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0833" y="307200"/>
            <a:ext cx="7436947" cy="913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33">
                <a:latin typeface="+mn-lt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49903D-1884-4F36-ADC7-5E445863E767}"/>
              </a:ext>
            </a:extLst>
          </p:cNvPr>
          <p:cNvSpPr/>
          <p:nvPr userDrawn="1"/>
        </p:nvSpPr>
        <p:spPr>
          <a:xfrm>
            <a:off x="17033054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769F56-512B-47D6-9A36-7436DFABFE7B}"/>
              </a:ext>
            </a:extLst>
          </p:cNvPr>
          <p:cNvSpPr/>
          <p:nvPr userDrawn="1"/>
        </p:nvSpPr>
        <p:spPr>
          <a:xfrm>
            <a:off x="0" y="944640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349003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175614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03499" y="1609375"/>
            <a:ext cx="5064356" cy="76836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56551" y="1916446"/>
            <a:ext cx="218840" cy="713272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348134" y="1815671"/>
            <a:ext cx="975430" cy="974464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1012233" y="2424641"/>
            <a:ext cx="3174851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1012233" y="3275091"/>
            <a:ext cx="3174851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1025779" y="8318716"/>
            <a:ext cx="3174497" cy="32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kern="12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93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1025782" y="6808394"/>
            <a:ext cx="3864717" cy="101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8958005" y="638920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270039" y="4762501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11807352" y="-1232033"/>
            <a:ext cx="5783890" cy="578371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2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32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7533" y="1596250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9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45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8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8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9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21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3" y="519291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6" y="2390987"/>
            <a:ext cx="7335742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6" y="3562774"/>
            <a:ext cx="7335742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8" y="2390987"/>
            <a:ext cx="7371870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8" y="3562774"/>
            <a:ext cx="7371870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067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55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1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1" y="2926081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8958007" y="2590801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270039" y="2590801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1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0" y="1404338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1" y="2926081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63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26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6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3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78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11807352" y="-1232033"/>
            <a:ext cx="5783890" cy="578371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75269" hangingPunct="1"/>
            <a:endParaRPr lang="en-US" sz="192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83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5662680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3968594" y="6009648"/>
            <a:ext cx="1004731" cy="701033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xmlns="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xmlns="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xmlns="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xmlns="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xmlns="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97CDF6D-E63B-4A20-B935-7F27169038D3}"/>
              </a:ext>
            </a:extLst>
          </p:cNvPr>
          <p:cNvGrpSpPr/>
          <p:nvPr userDrawn="1"/>
        </p:nvGrpSpPr>
        <p:grpSpPr>
          <a:xfrm rot="20269720">
            <a:off x="3966477" y="6538081"/>
            <a:ext cx="1099504" cy="109735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3575864" y="6045494"/>
            <a:ext cx="1008653" cy="701518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xmlns="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xmlns="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xmlns="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xmlns="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xmlns="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379968-FE4C-4380-9AD8-FCC2F2902ED8}"/>
              </a:ext>
            </a:extLst>
          </p:cNvPr>
          <p:cNvGrpSpPr/>
          <p:nvPr userDrawn="1"/>
        </p:nvGrpSpPr>
        <p:grpSpPr>
          <a:xfrm rot="2246763">
            <a:off x="2807734" y="1937426"/>
            <a:ext cx="2885100" cy="2528735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ECD3404-3EA6-420D-8DBC-6D3A595FBFA2}"/>
              </a:ext>
            </a:extLst>
          </p:cNvPr>
          <p:cNvGrpSpPr/>
          <p:nvPr userDrawn="1"/>
        </p:nvGrpSpPr>
        <p:grpSpPr>
          <a:xfrm>
            <a:off x="0" y="3934719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3011AC2-F2FD-44CD-BF51-A2C7AB4FB7F5}"/>
              </a:ext>
            </a:extLst>
          </p:cNvPr>
          <p:cNvSpPr/>
          <p:nvPr userDrawn="1"/>
        </p:nvSpPr>
        <p:spPr>
          <a:xfrm>
            <a:off x="4467203" y="5131522"/>
            <a:ext cx="887373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795D01C-5E4D-42EF-81C8-036347FC14D7}"/>
              </a:ext>
            </a:extLst>
          </p:cNvPr>
          <p:cNvSpPr/>
          <p:nvPr userDrawn="1"/>
        </p:nvSpPr>
        <p:spPr>
          <a:xfrm rot="2246763">
            <a:off x="147294" y="2875243"/>
            <a:ext cx="1733569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11BA3E48-397A-40E6-82CD-AFA7318A5754}"/>
              </a:ext>
            </a:extLst>
          </p:cNvPr>
          <p:cNvSpPr/>
          <p:nvPr userDrawn="1"/>
        </p:nvSpPr>
        <p:spPr>
          <a:xfrm rot="10800000" flipH="1">
            <a:off x="415367" y="0"/>
            <a:ext cx="2301919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3425481" y="4277840"/>
            <a:ext cx="576330" cy="1441876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xmlns="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xmlns="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3788099" y="5509170"/>
            <a:ext cx="483796" cy="483812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2106032" y="2096740"/>
            <a:ext cx="692783" cy="2419917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974171" y="3732220"/>
            <a:ext cx="731699" cy="731676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1207565" y="558829"/>
            <a:ext cx="654141" cy="195947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6227990C-BB00-45E1-9810-8A586B2334D7}"/>
              </a:ext>
            </a:extLst>
          </p:cNvPr>
          <p:cNvSpPr/>
          <p:nvPr userDrawn="1"/>
        </p:nvSpPr>
        <p:spPr>
          <a:xfrm rot="10800000" flipH="1">
            <a:off x="1063490" y="2020779"/>
            <a:ext cx="879854" cy="87982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7FC309BA-165E-4651-AC85-AA6CD5F0458E}"/>
              </a:ext>
            </a:extLst>
          </p:cNvPr>
          <p:cNvSpPr/>
          <p:nvPr userDrawn="1"/>
        </p:nvSpPr>
        <p:spPr>
          <a:xfrm rot="10800000" flipH="1">
            <a:off x="1158378" y="2115667"/>
            <a:ext cx="690073" cy="690051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4C48116-DF0F-4187-A190-7F66C44BF701}"/>
              </a:ext>
            </a:extLst>
          </p:cNvPr>
          <p:cNvSpPr/>
          <p:nvPr userDrawn="1"/>
        </p:nvSpPr>
        <p:spPr>
          <a:xfrm rot="10800000" flipH="1">
            <a:off x="1331246" y="2289424"/>
            <a:ext cx="344345" cy="34253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 dirty="0">
              <a:solidFill>
                <a:srgbClr val="00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CB88625-BD84-4AC0-8A04-F9D426252DC6}"/>
              </a:ext>
            </a:extLst>
          </p:cNvPr>
          <p:cNvSpPr/>
          <p:nvPr userDrawn="1"/>
        </p:nvSpPr>
        <p:spPr>
          <a:xfrm rot="10800000" flipH="1">
            <a:off x="1446109" y="2403383"/>
            <a:ext cx="114619" cy="11461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xmlns="" id="{FDB0D61A-55FF-42B8-B442-7B044B1376C5}"/>
              </a:ext>
            </a:extLst>
          </p:cNvPr>
          <p:cNvSpPr/>
          <p:nvPr userDrawn="1"/>
        </p:nvSpPr>
        <p:spPr>
          <a:xfrm rot="10800000" flipH="1">
            <a:off x="680233" y="363500"/>
            <a:ext cx="1772191" cy="1012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18A1D6DB-506D-44F9-B480-A76B310C3E71}"/>
              </a:ext>
            </a:extLst>
          </p:cNvPr>
          <p:cNvSpPr/>
          <p:nvPr userDrawn="1"/>
        </p:nvSpPr>
        <p:spPr>
          <a:xfrm rot="10800000" flipH="1">
            <a:off x="911621" y="458219"/>
            <a:ext cx="1309412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C50F240-F8DE-4A86-B350-32B373D2B6BC}"/>
              </a:ext>
            </a:extLst>
          </p:cNvPr>
          <p:cNvSpPr txBox="1"/>
          <p:nvPr userDrawn="1"/>
        </p:nvSpPr>
        <p:spPr>
          <a:xfrm>
            <a:off x="415366" y="8584191"/>
            <a:ext cx="4884215" cy="711191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0AE5792-052C-425C-AEBF-0DF8BD95BBA5}"/>
              </a:ext>
            </a:extLst>
          </p:cNvPr>
          <p:cNvSpPr txBox="1"/>
          <p:nvPr userDrawn="1"/>
        </p:nvSpPr>
        <p:spPr>
          <a:xfrm>
            <a:off x="3062474" y="7394365"/>
            <a:ext cx="1154272" cy="980501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85B43318-2DB8-4BB3-B9A0-1354FEE4DB4F}"/>
              </a:ext>
            </a:extLst>
          </p:cNvPr>
          <p:cNvGrpSpPr/>
          <p:nvPr userDrawn="1"/>
        </p:nvGrpSpPr>
        <p:grpSpPr>
          <a:xfrm>
            <a:off x="1585289" y="304100"/>
            <a:ext cx="2285695" cy="205800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B75EAAF5-9297-42F1-BF31-33670B897310}"/>
              </a:ext>
            </a:extLst>
          </p:cNvPr>
          <p:cNvGrpSpPr/>
          <p:nvPr userDrawn="1"/>
        </p:nvGrpSpPr>
        <p:grpSpPr>
          <a:xfrm rot="15300000">
            <a:off x="2797957" y="6479276"/>
            <a:ext cx="1297360" cy="116819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A51BEBA6-51A0-40FD-A445-F1CF56E3FB1A}"/>
              </a:ext>
            </a:extLst>
          </p:cNvPr>
          <p:cNvSpPr/>
          <p:nvPr userDrawn="1"/>
        </p:nvSpPr>
        <p:spPr>
          <a:xfrm>
            <a:off x="4235640" y="525497"/>
            <a:ext cx="887373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4074" y="0"/>
            <a:ext cx="13692125" cy="97536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18879" y="937906"/>
            <a:ext cx="7902508" cy="7877790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1693385" y="4266416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1424D9-1201-489D-8759-802BEB428968}"/>
              </a:ext>
            </a:extLst>
          </p:cNvPr>
          <p:cNvSpPr/>
          <p:nvPr userDrawn="1"/>
        </p:nvSpPr>
        <p:spPr>
          <a:xfrm>
            <a:off x="1149857" y="5337963"/>
            <a:ext cx="4470537" cy="285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7340263" cy="533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A3D867-D133-48FC-B3C8-A5F667B90D58}"/>
              </a:ext>
            </a:extLst>
          </p:cNvPr>
          <p:cNvSpPr/>
          <p:nvPr userDrawn="1"/>
        </p:nvSpPr>
        <p:spPr>
          <a:xfrm>
            <a:off x="1165049" y="2506133"/>
            <a:ext cx="4470537" cy="28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3294" y="2678780"/>
            <a:ext cx="4203663" cy="5337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93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7340263" cy="5459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70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66B193-49A3-4956-A9EF-296EF16EA757}"/>
              </a:ext>
            </a:extLst>
          </p:cNvPr>
          <p:cNvSpPr/>
          <p:nvPr userDrawn="1"/>
        </p:nvSpPr>
        <p:spPr>
          <a:xfrm>
            <a:off x="0" y="5418669"/>
            <a:ext cx="17340263" cy="433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xmlns="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345305" y="904016"/>
            <a:ext cx="9073756" cy="7945573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70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39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536434" y="945989"/>
            <a:ext cx="8127237" cy="8357621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586365" y="0"/>
            <a:ext cx="9753898" cy="975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10125555" y="7207172"/>
            <a:ext cx="6112443" cy="6191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2880" kern="12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3E906F-6E18-4B03-BE88-75566ECC92F8}"/>
              </a:ext>
            </a:extLst>
          </p:cNvPr>
          <p:cNvSpPr/>
          <p:nvPr userDrawn="1"/>
        </p:nvSpPr>
        <p:spPr>
          <a:xfrm>
            <a:off x="0" y="2828575"/>
            <a:ext cx="17340263" cy="40964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5EBDAAFC-71A9-4BA2-A27E-C4F1F4BA22EC}"/>
              </a:ext>
            </a:extLst>
          </p:cNvPr>
          <p:cNvGrpSpPr/>
          <p:nvPr userDrawn="1"/>
        </p:nvGrpSpPr>
        <p:grpSpPr>
          <a:xfrm>
            <a:off x="9767136" y="1934541"/>
            <a:ext cx="7110397" cy="559227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0103625" y="2309940"/>
            <a:ext cx="6514035" cy="3682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87720" indent="0">
              <a:buNone/>
              <a:defRPr sz="2987"/>
            </a:lvl2pPr>
            <a:lvl3pPr marL="975440" indent="0">
              <a:buNone/>
              <a:defRPr sz="2560"/>
            </a:lvl3pPr>
            <a:lvl4pPr marL="1463159" indent="0">
              <a:buNone/>
              <a:defRPr sz="2133"/>
            </a:lvl4pPr>
            <a:lvl5pPr marL="1950878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7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6488" y="1739830"/>
            <a:ext cx="7738683" cy="6715705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44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3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63198" y="787488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1470443" y="4961742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96107BE-A57B-43A2-8162-9CC825B80B47}"/>
              </a:ext>
            </a:extLst>
          </p:cNvPr>
          <p:cNvSpPr/>
          <p:nvPr userDrawn="1"/>
        </p:nvSpPr>
        <p:spPr>
          <a:xfrm>
            <a:off x="11470443" y="787486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B278EEC4-D011-4897-80FB-FEE45D61C9CB}"/>
              </a:ext>
            </a:extLst>
          </p:cNvPr>
          <p:cNvSpPr/>
          <p:nvPr userDrawn="1"/>
        </p:nvSpPr>
        <p:spPr>
          <a:xfrm>
            <a:off x="6463198" y="4962183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0833" y="307200"/>
            <a:ext cx="7436947" cy="913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33">
                <a:latin typeface="+mn-lt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49903D-1884-4F36-ADC7-5E445863E767}"/>
              </a:ext>
            </a:extLst>
          </p:cNvPr>
          <p:cNvSpPr/>
          <p:nvPr userDrawn="1"/>
        </p:nvSpPr>
        <p:spPr>
          <a:xfrm>
            <a:off x="17033054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769F56-512B-47D6-9A36-7436DFABFE7B}"/>
              </a:ext>
            </a:extLst>
          </p:cNvPr>
          <p:cNvSpPr/>
          <p:nvPr userDrawn="1"/>
        </p:nvSpPr>
        <p:spPr>
          <a:xfrm>
            <a:off x="0" y="944640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-4233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349003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6" y="175614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03499" y="1609375"/>
            <a:ext cx="5064356" cy="76836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56551" y="1916446"/>
            <a:ext cx="218840" cy="713272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348134" y="1815671"/>
            <a:ext cx="975430" cy="974464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1012233" y="2424641"/>
            <a:ext cx="3174851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1012233" y="3275091"/>
            <a:ext cx="3174851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1025779" y="8318716"/>
            <a:ext cx="3174497" cy="32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kern="12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93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1025782" y="6808394"/>
            <a:ext cx="3864717" cy="101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8958005" y="638920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270039" y="4762501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8958007" y="2590801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270039" y="2590801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1693385" y="4266416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-4233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92143" y="9040145"/>
            <a:ext cx="390155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9305" y="9258302"/>
            <a:ext cx="384721" cy="379591"/>
          </a:xfrm>
        </p:spPr>
        <p:txBody>
          <a:bodyPr/>
          <a:lstStyle/>
          <a:p>
            <a:fld id="{87F4CDF9-2021-A943-8F8B-6E3E36F2A129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5"/>
            <a:ext cx="390155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9307" y="9258302"/>
            <a:ext cx="384721" cy="379591"/>
          </a:xfrm>
        </p:spPr>
        <p:txBody>
          <a:bodyPr/>
          <a:lstStyle/>
          <a:p>
            <a:fld id="{87F4CDF9-2021-A943-8F8B-6E3E36F2A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968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2143" y="9040145"/>
            <a:ext cx="390155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 lIns="109234" tIns="54617" rIns="109234" bIns="54617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9305" y="9258302"/>
            <a:ext cx="384721" cy="379591"/>
          </a:xfrm>
        </p:spPr>
        <p:txBody>
          <a:bodyPr/>
          <a:lstStyle/>
          <a:p>
            <a:fld id="{87F4CDF9-2021-A943-8F8B-6E3E36F2A129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5662680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3968593" y="6009647"/>
            <a:ext cx="1004732" cy="701033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=""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3966477" y="6538080"/>
            <a:ext cx="1099504" cy="109735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3575863" y="6045493"/>
            <a:ext cx="1008653" cy="701519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=""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=""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9" name="Trapezoid 28">
              <a:extLst>
                <a:ext uri="{FF2B5EF4-FFF2-40B4-BE49-F238E27FC236}">
                  <a16:creationId xmlns=""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=""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=""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2807733" y="1937426"/>
            <a:ext cx="2885100" cy="2528735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3934719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4467204" y="5131521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47293" y="2875243"/>
            <a:ext cx="1733570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415367" y="0"/>
            <a:ext cx="2301920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3425479" y="4277840"/>
            <a:ext cx="576331" cy="1441876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=""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Trapezoid 94">
              <a:extLst>
                <a:ext uri="{FF2B5EF4-FFF2-40B4-BE49-F238E27FC236}">
                  <a16:creationId xmlns=""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3788098" y="5509169"/>
            <a:ext cx="483796" cy="483813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2106031" y="2096739"/>
            <a:ext cx="692783" cy="2419918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974172" y="3732220"/>
            <a:ext cx="731698" cy="731676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1207565" y="558828"/>
            <a:ext cx="654140" cy="195947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1063488" y="2020779"/>
            <a:ext cx="879854" cy="87982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1158379" y="2115666"/>
            <a:ext cx="690072" cy="690051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1331246" y="2289424"/>
            <a:ext cx="344344" cy="34253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 dirty="0">
              <a:solidFill>
                <a:srgbClr val="00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446109" y="2403383"/>
            <a:ext cx="114618" cy="11461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=""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680231" y="363500"/>
            <a:ext cx="1772191" cy="1012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911620" y="458219"/>
            <a:ext cx="1309413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415365" y="8584191"/>
            <a:ext cx="4884215" cy="711191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3062473" y="7394364"/>
            <a:ext cx="1154271" cy="980501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585288" y="304100"/>
            <a:ext cx="2285695" cy="205800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2797957" y="6479276"/>
            <a:ext cx="1297360" cy="116819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4235641" y="525496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4073" y="0"/>
            <a:ext cx="13692125" cy="97536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18879" y="937906"/>
            <a:ext cx="7902508" cy="7877790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1149856" y="5337963"/>
            <a:ext cx="4470537" cy="285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7340263" cy="533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1165049" y="2506133"/>
            <a:ext cx="4470537" cy="28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3293" y="2678780"/>
            <a:ext cx="4203663" cy="5337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93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7340263" cy="5459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70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5418668"/>
            <a:ext cx="17340263" cy="433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=""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345306" y="904015"/>
            <a:ext cx="9073756" cy="7945573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70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xfrm>
            <a:off x="8469305" y="9258301"/>
            <a:ext cx="384721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685328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39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536434" y="945988"/>
            <a:ext cx="8127236" cy="8357621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586365" y="0"/>
            <a:ext cx="9753898" cy="975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10125554" y="7207171"/>
            <a:ext cx="6112443" cy="6191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2880" kern="12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2828574"/>
            <a:ext cx="17340263" cy="40964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9767136" y="1934541"/>
            <a:ext cx="7110396" cy="559227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0103623" y="2309940"/>
            <a:ext cx="6514036" cy="3682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87720" indent="0">
              <a:buNone/>
              <a:defRPr sz="2987"/>
            </a:lvl2pPr>
            <a:lvl3pPr marL="975440" indent="0">
              <a:buNone/>
              <a:defRPr sz="2560"/>
            </a:lvl3pPr>
            <a:lvl4pPr marL="1463159" indent="0">
              <a:buNone/>
              <a:defRPr sz="2133"/>
            </a:lvl4pPr>
            <a:lvl5pPr marL="1950878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7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6489" y="1739830"/>
            <a:ext cx="7738682" cy="6715705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44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93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63199" y="787487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1470442" y="4961741"/>
            <a:ext cx="4817790" cy="39944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80">
                <a:latin typeface="Arial" pitchFamily="34" charset="0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11470442" y="787486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6463199" y="4962183"/>
            <a:ext cx="4817790" cy="3994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0832" y="307200"/>
            <a:ext cx="7436947" cy="913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33">
                <a:latin typeface="+mn-lt"/>
                <a:cs typeface="Arial" pitchFamily="34" charset="0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7033054" y="0"/>
            <a:ext cx="307209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9446400"/>
            <a:ext cx="17340263" cy="30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349003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175614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03497" y="1609375"/>
            <a:ext cx="5064356" cy="76836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56550" y="1916445"/>
            <a:ext cx="218841" cy="7132729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348133" y="1815670"/>
            <a:ext cx="975430" cy="974463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ko-KR" altLang="en-US" sz="1441" kern="12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12233" y="2424641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12233" y="3275090"/>
            <a:ext cx="3174850" cy="55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algn="l" defTabSz="975390" hangingPunct="1"/>
            <a:r>
              <a:rPr lang="en-US" altLang="ko-KR" sz="1493" b="1" kern="1200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93" b="1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25779" y="8318716"/>
            <a:ext cx="3174497" cy="32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1493" kern="12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93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25780" y="6808393"/>
            <a:ext cx="3864717" cy="101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algn="l" defTabSz="975390" hangingPunct="1"/>
            <a:r>
              <a:rPr lang="en-US" altLang="ko-KR" sz="2987" b="1" kern="1200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93681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5662680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3968593" y="6009647"/>
            <a:ext cx="1004732" cy="701033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=""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3966477" y="6538080"/>
            <a:ext cx="1099504" cy="109735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3575863" y="6045493"/>
            <a:ext cx="1008653" cy="701519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=""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=""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29" name="Trapezoid 28">
              <a:extLst>
                <a:ext uri="{FF2B5EF4-FFF2-40B4-BE49-F238E27FC236}">
                  <a16:creationId xmlns=""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=""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=""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2807733" y="1937426"/>
            <a:ext cx="2885100" cy="2528735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3934719"/>
            <a:ext cx="3904489" cy="3515534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4467204" y="5131521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47293" y="2875243"/>
            <a:ext cx="1733570" cy="1733517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415367" y="0"/>
            <a:ext cx="2301920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3425479" y="4277840"/>
            <a:ext cx="576331" cy="1441876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=""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Trapezoid 94">
              <a:extLst>
                <a:ext uri="{FF2B5EF4-FFF2-40B4-BE49-F238E27FC236}">
                  <a16:creationId xmlns=""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3788098" y="5509169"/>
            <a:ext cx="483796" cy="483813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2106031" y="2096739"/>
            <a:ext cx="692783" cy="2419918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974172" y="3732220"/>
            <a:ext cx="731698" cy="731676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 dirty="0">
                <a:solidFill>
                  <a:srgbClr val="000000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1207565" y="558828"/>
            <a:ext cx="654140" cy="195947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1063488" y="2020779"/>
            <a:ext cx="879854" cy="87982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1158379" y="2115666"/>
            <a:ext cx="690072" cy="690051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1331246" y="2289424"/>
            <a:ext cx="344344" cy="34253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 dirty="0">
              <a:solidFill>
                <a:srgbClr val="00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446109" y="2403383"/>
            <a:ext cx="114618" cy="11461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=""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680231" y="363500"/>
            <a:ext cx="1772191" cy="1012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911620" y="458219"/>
            <a:ext cx="1309413" cy="364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415365" y="8584191"/>
            <a:ext cx="4884215" cy="711191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3062473" y="7394364"/>
            <a:ext cx="1154271" cy="980501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75390" hangingPunct="1"/>
            <a:endParaRPr lang="ko-KR" altLang="en-US" sz="5760" kern="1200" dirty="0">
              <a:solidFill>
                <a:srgbClr val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585288" y="304100"/>
            <a:ext cx="2285695" cy="205800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2797957" y="6479276"/>
            <a:ext cx="1297360" cy="116819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390" hangingPunct="1"/>
              <a:endParaRPr lang="en-US" sz="1920" kern="1200">
                <a:solidFill>
                  <a:srgbClr val="00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390" hangingPunct="1"/>
                <a:endParaRPr lang="en-US" sz="1920" kern="12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4235641" y="525496"/>
            <a:ext cx="887372" cy="90328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390" hangingPunct="1"/>
            <a:endParaRPr lang="en-US" sz="1920" kern="12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4073" y="0"/>
            <a:ext cx="13692125" cy="97536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9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18879" y="937906"/>
            <a:ext cx="7902508" cy="7877790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1149856" y="5337963"/>
            <a:ext cx="4470537" cy="285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7340263" cy="5337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1165049" y="2506133"/>
            <a:ext cx="4470537" cy="28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3293" y="2678780"/>
            <a:ext cx="4203663" cy="5337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93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45" y="482858"/>
            <a:ext cx="16460160" cy="10300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76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7340263" cy="5459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70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5418668"/>
            <a:ext cx="17340263" cy="433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=""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345306" y="904015"/>
            <a:ext cx="9073756" cy="7945573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70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75390" rtl="0" eaLnBrk="1" fontAlgn="auto" latin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20" Type="http://schemas.openxmlformats.org/officeDocument/2006/relationships/theme" Target="../theme/theme7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20" Type="http://schemas.openxmlformats.org/officeDocument/2006/relationships/theme" Target="../theme/theme8.xml"/><Relationship Id="rId10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8.xml"/><Relationship Id="rId21" Type="http://schemas.openxmlformats.org/officeDocument/2006/relationships/theme" Target="../theme/theme9.xml"/><Relationship Id="rId10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254001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/>
          <p:nvPr/>
        </p:nvSpPr>
        <p:spPr>
          <a:xfrm>
            <a:off x="14150431" y="9261943"/>
            <a:ext cx="243656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rPr sz="1800"/>
              <a:t>www.bigdatatrunk.com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270039" y="2590801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469305" y="9258301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8" r:id="rId5"/>
    <p:sldLayoutId id="2147483659" r:id="rId6"/>
    <p:sldLayoutId id="2147483686" r:id="rId7"/>
    <p:sldLayoutId id="2147483737" r:id="rId8"/>
    <p:sldLayoutId id="2147483738" r:id="rId9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67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88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1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4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4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4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51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254001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/>
          <p:nvPr/>
        </p:nvSpPr>
        <p:spPr>
          <a:xfrm>
            <a:off x="14150431" y="9261943"/>
            <a:ext cx="243656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rPr sz="1800"/>
              <a:t>www.bigdatatrunk.com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270039" y="2590801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469305" y="9258301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7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01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60" r:id="rId19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1" r:id="rId19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27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4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ttseval.stanford.ed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distribution/" TargetMode="External"/><Relationship Id="rId9" Type="http://schemas.openxmlformats.org/officeDocument/2006/relationships/hyperlink" Target="https://forms.gle/yfGSRPisTsyJeAnQ8" TargetMode="External"/><Relationship Id="rId6" Type="http://schemas.openxmlformats.org/officeDocument/2006/relationships/image" Target="NULL"/><Relationship Id="rId7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2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ublic.tableau.com/en-us/s/resourc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111913479X" TargetMode="External"/><Relationship Id="rId4" Type="http://schemas.openxmlformats.org/officeDocument/2006/relationships/hyperlink" Target="https://www.amazon.com/Information-Dashboard-Design-At-Glance/dp/1938377001" TargetMode="External"/><Relationship Id="rId5" Type="http://schemas.openxmlformats.org/officeDocument/2006/relationships/hyperlink" Target="https://www.amazon.com/Beautiful-Visualization-Looking-through-Practice/dp/1449379869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mazon.com/gp/product/149197731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rive.google.com/file/d/1-sI0XK6dYncUDDs11D6ulWo3qAfIVVyk/view?usp=shar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bigdatatrunk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7061982" y="3087278"/>
            <a:ext cx="9847384" cy="37240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75269" hangingPunct="1"/>
            <a:r>
              <a:rPr lang="en-US" sz="8800" b="1" dirty="0" smtClean="0">
                <a:latin typeface="Helvetica Light" panose="020B0403020202020204" pitchFamily="34" charset="0"/>
              </a:rPr>
              <a:t>Python for </a:t>
            </a:r>
          </a:p>
          <a:p>
            <a:pPr defTabSz="975269" hangingPunct="1"/>
            <a:r>
              <a:rPr lang="en-US" sz="8800" b="1" dirty="0" smtClean="0">
                <a:latin typeface="Helvetica Light" panose="020B0403020202020204" pitchFamily="34" charset="0"/>
              </a:rPr>
              <a:t>Data Science</a:t>
            </a:r>
            <a:endParaRPr lang="en-US" sz="8800" b="1" dirty="0">
              <a:latin typeface="Helvetica Light" panose="020B0403020202020204" pitchFamily="34" charset="0"/>
            </a:endParaRPr>
          </a:p>
          <a:p>
            <a:pPr defTabSz="975269" hangingPunct="1"/>
            <a:endParaRPr lang="en-US" altLang="ko-KR" sz="6000" kern="1200" dirty="0">
              <a:solidFill>
                <a:prstClr val="white"/>
              </a:solidFill>
              <a:latin typeface="Helvetica Light" panose="020B0403020202020204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527CFAF-7CCE-44BB-AF72-C1F244779008}"/>
              </a:ext>
            </a:extLst>
          </p:cNvPr>
          <p:cNvGrpSpPr/>
          <p:nvPr/>
        </p:nvGrpSpPr>
        <p:grpSpPr>
          <a:xfrm>
            <a:off x="781225" y="2889792"/>
            <a:ext cx="5748478" cy="4119067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xmlns="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xmlns="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xmlns="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xmlns="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xmlns="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xmlns="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xmlns="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xmlns="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xmlns="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xmlns="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xmlns="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xmlns="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xmlns="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xmlns="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xmlns="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xmlns="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xmlns="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xmlns="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xmlns="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xmlns="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xmlns="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xmlns="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xmlns="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xmlns="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xmlns="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xmlns="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xmlns="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xmlns="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xmlns="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xmlns="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xmlns="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xmlns="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xmlns="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xmlns="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xmlns="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xmlns="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xmlns="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xmlns="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xmlns="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xmlns="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xmlns="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xmlns="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xmlns="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xmlns="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xmlns="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xmlns="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xmlns="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xmlns="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xmlns="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xmlns="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xmlns="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8" name="TextBox 237">
            <a:hlinkClick r:id="rId4"/>
            <a:extLst>
              <a:ext uri="{FF2B5EF4-FFF2-40B4-BE49-F238E27FC236}">
                <a16:creationId xmlns:a16="http://schemas.microsoft.com/office/drawing/2014/main" xmlns="" id="{971A0637-16B4-4BF3-8F88-000E4275B775}"/>
              </a:ext>
            </a:extLst>
          </p:cNvPr>
          <p:cNvSpPr txBox="1"/>
          <p:nvPr/>
        </p:nvSpPr>
        <p:spPr>
          <a:xfrm>
            <a:off x="11050548" y="8970496"/>
            <a:ext cx="538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 hangingPunct="1"/>
            <a:r>
              <a:rPr lang="en-US" altLang="ko-KR" sz="2000" kern="1200" dirty="0">
                <a:solidFill>
                  <a:schemeClr val="bg1"/>
                </a:solidFill>
                <a:cs typeface="Arial" pitchFamily="34" charset="0"/>
              </a:rPr>
              <a:t>www.BigDataTrunk.com</a:t>
            </a:r>
            <a:endParaRPr lang="ko-KR" altLang="en-US" sz="1067" kern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9" name="Slide Number Placeholder 1">
            <a:extLst>
              <a:ext uri="{FF2B5EF4-FFF2-40B4-BE49-F238E27FC236}">
                <a16:creationId xmlns:a16="http://schemas.microsoft.com/office/drawing/2014/main" xmlns="" id="{D780E76D-A507-AE4E-87BC-08029F13D488}"/>
              </a:ext>
            </a:extLst>
          </p:cNvPr>
          <p:cNvSpPr txBox="1">
            <a:spLocks/>
          </p:cNvSpPr>
          <p:nvPr/>
        </p:nvSpPr>
        <p:spPr>
          <a:xfrm>
            <a:off x="8469305" y="8991015"/>
            <a:ext cx="384721" cy="3795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800" smtClean="0">
                <a:latin typeface="Helvetica Light" panose="020B0403020202020204" pitchFamily="34" charset="0"/>
              </a:rPr>
              <a:pPr/>
              <a:t>1</a:t>
            </a:fld>
            <a:endParaRPr lang="en-US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 Data High Availability (Pearson Publication)</a:t>
            </a:r>
          </a:p>
          <a:p>
            <a:r>
              <a:rPr lang="en-US" dirty="0"/>
              <a:t>Perform Data Engineering on Microsoft Azure HDInsight (Microsoft Press)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263" y="5647306"/>
            <a:ext cx="2561140" cy="322999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115" y="2590800"/>
            <a:ext cx="2561140" cy="28472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20233" y="5647308"/>
            <a:ext cx="5333999" cy="3157539"/>
            <a:chOff x="952500" y="5647306"/>
            <a:chExt cx="5334000" cy="3157539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952500" y="5647306"/>
              <a:ext cx="5334000" cy="31575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5637" y="6758016"/>
              <a:ext cx="1326990" cy="1524135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6791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1270039" y="2562315"/>
            <a:ext cx="14800185" cy="6286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300" b="1" dirty="0"/>
              <a:t>Hema Sampath</a:t>
            </a:r>
            <a:endParaRPr sz="4300" b="1" dirty="0"/>
          </a:p>
          <a:p>
            <a:r>
              <a:rPr lang="en-US" sz="4000" dirty="0"/>
              <a:t>14 years experience in Data Products/Analytics</a:t>
            </a:r>
          </a:p>
          <a:p>
            <a:r>
              <a:rPr lang="en-US" sz="4000" dirty="0"/>
              <a:t>Resident of Dublin, CA</a:t>
            </a:r>
          </a:p>
          <a:p>
            <a:r>
              <a:rPr lang="en-US" sz="4000" dirty="0" smtClean="0"/>
              <a:t>Masters </a:t>
            </a:r>
            <a:r>
              <a:rPr lang="en-US" sz="4000" dirty="0"/>
              <a:t>in Mathematics &amp; Engineering Management</a:t>
            </a:r>
          </a:p>
          <a:p>
            <a:r>
              <a:rPr lang="en-US" dirty="0"/>
              <a:t>Love learning, sharing knowledge / teaching</a:t>
            </a:r>
          </a:p>
          <a:p>
            <a:r>
              <a:rPr lang="en-US" dirty="0"/>
              <a:t>Part of Big Data Trunk since 2017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F4356A-4629-0441-828A-829AA292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77" y="1910977"/>
            <a:ext cx="3657600" cy="37629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99738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Your turn</a:t>
            </a: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Who - </a:t>
            </a:r>
            <a:r>
              <a:rPr lang="en-US" sz="4000" dirty="0"/>
              <a:t>Name, Role &amp; Group</a:t>
            </a:r>
            <a:endParaRPr dirty="0"/>
          </a:p>
          <a:p>
            <a:r>
              <a:rPr lang="en-US" dirty="0"/>
              <a:t>What is your Overall experience &amp; Main Skill ( Any experience on this topic?)</a:t>
            </a:r>
            <a:endParaRPr dirty="0"/>
          </a:p>
          <a:p>
            <a:r>
              <a:rPr lang="en-US" dirty="0"/>
              <a:t>Why are you here? (Key Motivations)</a:t>
            </a:r>
          </a:p>
          <a:p>
            <a:r>
              <a:rPr lang="en-US" dirty="0"/>
              <a:t>How are you planning to use this knowledge?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01846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59" y="3334826"/>
            <a:ext cx="14800185" cy="2159000"/>
          </a:xfrm>
        </p:spPr>
        <p:txBody>
          <a:bodyPr/>
          <a:lstStyle/>
          <a:p>
            <a:r>
              <a:rPr lang="en-US" b="1" dirty="0"/>
              <a:t>Any 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024" y="408746"/>
            <a:ext cx="14800185" cy="2159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Quiz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832921-5131-214D-8005-76EB4F4098E4}"/>
              </a:ext>
            </a:extLst>
          </p:cNvPr>
          <p:cNvSpPr/>
          <p:nvPr/>
        </p:nvSpPr>
        <p:spPr>
          <a:xfrm>
            <a:off x="1117022" y="2916928"/>
            <a:ext cx="1468418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250000"/>
              </a:lnSpc>
              <a:buFont typeface="+mj-lt"/>
              <a:buAutoNum type="arabicPeriod"/>
            </a:pPr>
            <a:r>
              <a:rPr lang="en-US" sz="4800" b="1" dirty="0" smtClean="0">
                <a:solidFill>
                  <a:schemeClr val="tx1"/>
                </a:solidFill>
              </a:rPr>
              <a:t>List few </a:t>
            </a:r>
            <a:r>
              <a:rPr lang="en-US" sz="4800" b="1" dirty="0">
                <a:solidFill>
                  <a:schemeClr val="tx1"/>
                </a:solidFill>
              </a:rPr>
              <a:t>features of Tableau</a:t>
            </a:r>
          </a:p>
          <a:p>
            <a:pPr marL="742950" indent="-742950" algn="l">
              <a:lnSpc>
                <a:spcPct val="250000"/>
              </a:lnSpc>
              <a:buFont typeface="+mj-lt"/>
              <a:buAutoNum type="arabicPeriod"/>
            </a:pPr>
            <a:r>
              <a:rPr lang="en-US" sz="4800" b="1" dirty="0">
                <a:solidFill>
                  <a:schemeClr val="tx1"/>
                </a:solidFill>
              </a:rPr>
              <a:t>List the Tableau Products / Offerings in the Market</a:t>
            </a:r>
            <a:endParaRPr lang="en-US" sz="4800" dirty="0">
              <a:solidFill>
                <a:schemeClr val="tx1"/>
              </a:solidFill>
            </a:endParaRPr>
          </a:p>
          <a:p>
            <a:pPr algn="l"/>
            <a:endParaRPr lang="en-US" sz="4800" dirty="0"/>
          </a:p>
          <a:p>
            <a:pPr algn="l"/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5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59" y="3334826"/>
            <a:ext cx="14800185" cy="2159000"/>
          </a:xfrm>
        </p:spPr>
        <p:txBody>
          <a:bodyPr/>
          <a:lstStyle/>
          <a:p>
            <a:r>
              <a:rPr lang="en-US" b="1" dirty="0"/>
              <a:t>Demo Time !!!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12" y="1721178"/>
            <a:ext cx="14800185" cy="5594021"/>
          </a:xfrm>
        </p:spPr>
        <p:txBody>
          <a:bodyPr>
            <a:normAutofit fontScale="90000"/>
          </a:bodyPr>
          <a:lstStyle/>
          <a:p>
            <a:r>
              <a:rPr lang="en-US" sz="9800" b="1" dirty="0"/>
              <a:t>Hands 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Creating your first report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3100" b="1" i="1" dirty="0"/>
              <a:t>(Open the “Exercise 2 – Create your first report”  document before you start the hands on work. Exercise 1 completion is a required pre-work for this exercise)</a:t>
            </a:r>
            <a:endParaRPr lang="en-US" sz="31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024" y="408746"/>
            <a:ext cx="14800185" cy="2159000"/>
          </a:xfrm>
        </p:spPr>
        <p:txBody>
          <a:bodyPr>
            <a:normAutofit/>
          </a:bodyPr>
          <a:lstStyle/>
          <a:p>
            <a:r>
              <a:rPr lang="en-US" dirty="0"/>
              <a:t>Quiz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03FAC3-38A2-624B-9FEB-230340916051}"/>
              </a:ext>
            </a:extLst>
          </p:cNvPr>
          <p:cNvSpPr/>
          <p:nvPr/>
        </p:nvSpPr>
        <p:spPr>
          <a:xfrm>
            <a:off x="1117022" y="2181823"/>
            <a:ext cx="146841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</a:rPr>
              <a:t>1.  Dimensions are calculatable values </a:t>
            </a:r>
          </a:p>
          <a:p>
            <a:pPr algn="l"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</a:rPr>
              <a:t>        (a) True    (b) False</a:t>
            </a:r>
          </a:p>
          <a:p>
            <a:pPr algn="l"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</a:rPr>
              <a:t>2.  Name few data types supported in Tableau</a:t>
            </a:r>
            <a:endParaRPr lang="en-US" sz="4800" dirty="0"/>
          </a:p>
          <a:p>
            <a:pPr algn="l"/>
            <a:endParaRPr lang="en-US" sz="4800" dirty="0"/>
          </a:p>
          <a:p>
            <a:pPr algn="l"/>
            <a:r>
              <a:rPr lang="en-US" sz="4800" b="1" dirty="0"/>
              <a:t>3.  Name the different types of Joins used in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9574" y="3910113"/>
            <a:ext cx="9037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/>
              <a:t>Survey Time</a:t>
            </a:r>
            <a:endParaRPr lang="en-US" sz="7200" dirty="0"/>
          </a:p>
        </p:txBody>
      </p:sp>
      <p:sp>
        <p:nvSpPr>
          <p:cNvPr id="3" name="Rectangle 2"/>
          <p:cNvSpPr/>
          <p:nvPr/>
        </p:nvSpPr>
        <p:spPr>
          <a:xfrm>
            <a:off x="4793097" y="5407076"/>
            <a:ext cx="72106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u="sng" dirty="0">
                <a:solidFill>
                  <a:srgbClr val="0000EE"/>
                </a:solidFill>
                <a:hlinkClick r:id="rId2"/>
              </a:rPr>
              <a:t>http://ttseval.stanford.edu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5807960" y="6885373"/>
            <a:ext cx="518090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Course Code – </a:t>
            </a:r>
            <a:r>
              <a:rPr lang="en-US" dirty="0" smtClean="0"/>
              <a:t>ITS-2566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91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/>
            </a:r>
            <a:br>
              <a:rPr lang="en-US" sz="8900" dirty="0"/>
            </a:br>
            <a:r>
              <a:rPr lang="en-US" sz="8900" dirty="0"/>
              <a:t>Best Practices - Story Telling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0038" y="2413001"/>
            <a:ext cx="14800185" cy="5828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Purpose of the Story (Trends / Drilling down the information/ Zooming out the story / Difference / Outliers / Factors / Shifts)</a:t>
            </a:r>
          </a:p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Keep it Simple</a:t>
            </a:r>
          </a:p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Fit into your Dashboards</a:t>
            </a:r>
          </a:p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Present in clear and uniform size</a:t>
            </a:r>
          </a:p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Execution time to be considered (avoid filters)</a:t>
            </a:r>
          </a:p>
          <a:p>
            <a:pPr marL="571500" indent="-5715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Know your data before presenting it to the customer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847661" y="69010"/>
            <a:ext cx="1088112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75269" hangingPunct="1"/>
            <a:r>
              <a:rPr lang="en-US" altLang="ko-KR" sz="5760" kern="1200" dirty="0">
                <a:solidFill>
                  <a:prstClr val="white"/>
                </a:solidFill>
                <a:cs typeface="Arial" pitchFamily="34" charset="0"/>
              </a:rPr>
              <a:t>Welcome to </a:t>
            </a:r>
          </a:p>
          <a:p>
            <a:pPr defTabSz="975269" hangingPunct="1"/>
            <a:r>
              <a:rPr lang="en-US" altLang="ko-KR" sz="5760" kern="1200" dirty="0" smtClean="0">
                <a:solidFill>
                  <a:prstClr val="white"/>
                </a:solidFill>
                <a:cs typeface="Arial" pitchFamily="34" charset="0"/>
              </a:rPr>
              <a:t>Python for Data Science</a:t>
            </a:r>
            <a:endParaRPr lang="ko-KR" altLang="en-US" sz="5760" kern="12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2553755" y="2856559"/>
            <a:ext cx="5748477" cy="4119067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975269" hangingPunct="1"/>
                <a:endParaRPr lang="en-US" sz="1920" kern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8" name="TextBox 237">
            <a:hlinkClick r:id="rId7"/>
            <a:extLst>
              <a:ext uri="{FF2B5EF4-FFF2-40B4-BE49-F238E27FC236}">
                <a16:creationId xmlns="" xmlns:a16="http://schemas.microsoft.com/office/drawing/2014/main" id="{971A0637-16B4-4BF3-8F88-000E4275B775}"/>
              </a:ext>
            </a:extLst>
          </p:cNvPr>
          <p:cNvSpPr txBox="1"/>
          <p:nvPr/>
        </p:nvSpPr>
        <p:spPr>
          <a:xfrm>
            <a:off x="2074205" y="9007333"/>
            <a:ext cx="1300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 hangingPunct="1"/>
            <a:r>
              <a:rPr lang="en-US" altLang="ko-KR" sz="2000" kern="1200" dirty="0">
                <a:solidFill>
                  <a:prstClr val="white"/>
                </a:solidFill>
                <a:cs typeface="Arial" pitchFamily="34" charset="0"/>
              </a:rPr>
              <a:t>www.BigDataTrunk.com</a:t>
            </a:r>
            <a:endParaRPr lang="ko-KR" altLang="en-US" sz="1067" kern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62" name="Shape 124"/>
          <p:cNvSpPr txBox="1">
            <a:spLocks/>
          </p:cNvSpPr>
          <p:nvPr/>
        </p:nvSpPr>
        <p:spPr>
          <a:xfrm>
            <a:off x="8576527" y="2720833"/>
            <a:ext cx="6392805" cy="6286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prstClr val="white"/>
                </a:solidFill>
              </a:rPr>
              <a:t>PRE-WORK</a:t>
            </a:r>
          </a:p>
          <a:p>
            <a:endParaRPr lang="en-US" sz="3200" dirty="0">
              <a:solidFill>
                <a:prstClr val="white"/>
              </a:solidFill>
            </a:endParaRPr>
          </a:p>
          <a:p>
            <a:r>
              <a:rPr lang="en-US" sz="3200" dirty="0">
                <a:solidFill>
                  <a:prstClr val="white"/>
                </a:solidFill>
              </a:rPr>
              <a:t>Sign-in for Attendance</a:t>
            </a:r>
          </a:p>
          <a:p>
            <a:r>
              <a:rPr lang="en-US" sz="3200" dirty="0">
                <a:solidFill>
                  <a:prstClr val="white"/>
                </a:solidFill>
              </a:rPr>
              <a:t>Pick your Name tag</a:t>
            </a:r>
          </a:p>
          <a:p>
            <a:r>
              <a:rPr lang="en-US" sz="3200" dirty="0">
                <a:solidFill>
                  <a:prstClr val="white"/>
                </a:solidFill>
              </a:rPr>
              <a:t>Download Anaconda if using your laptop. (Python v3.x)</a:t>
            </a:r>
          </a:p>
          <a:p>
            <a:pPr marL="444500" lvl="1" indent="0">
              <a:buNone/>
            </a:pPr>
            <a:r>
              <a:rPr lang="en-US" sz="2800" u="sng" dirty="0">
                <a:solidFill>
                  <a:prstClr val="white"/>
                </a:solidFill>
                <a:hlinkClick r:id="rId8"/>
              </a:rPr>
              <a:t>https://www.anaconda.com/distribution/</a:t>
            </a:r>
            <a:endParaRPr lang="en-US" sz="2800" u="sng" dirty="0">
              <a:solidFill>
                <a:prstClr val="white"/>
              </a:solidFill>
            </a:endParaRPr>
          </a:p>
          <a:p>
            <a:r>
              <a:rPr lang="en-US" sz="3200" dirty="0">
                <a:solidFill>
                  <a:prstClr val="white"/>
                </a:solidFill>
              </a:rPr>
              <a:t>Download material from zip in email 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https://</a:t>
            </a:r>
            <a:r>
              <a:rPr lang="en-US" sz="3200" u="sng" dirty="0" err="1">
                <a:solidFill>
                  <a:schemeClr val="bg1"/>
                </a:solidFill>
              </a:rPr>
              <a:t>tinyurl.com</a:t>
            </a:r>
            <a:r>
              <a:rPr lang="en-US" sz="3200" u="sng" dirty="0">
                <a:solidFill>
                  <a:schemeClr val="bg1"/>
                </a:solidFill>
              </a:rPr>
              <a:t>/y4u4qoq7</a:t>
            </a:r>
          </a:p>
          <a:p>
            <a:r>
              <a:rPr lang="en-US" sz="3200" dirty="0">
                <a:solidFill>
                  <a:prstClr val="white"/>
                </a:solidFill>
              </a:rPr>
              <a:t>Complete pre-training questionnaire</a:t>
            </a:r>
            <a:r>
              <a:rPr lang="en-US" sz="3200" u="sng" dirty="0">
                <a:hlinkClick r:id="rId9"/>
              </a:rPr>
              <a:t> </a:t>
            </a:r>
            <a:endParaRPr lang="en-US" sz="3200" u="sng" dirty="0" smtClean="0"/>
          </a:p>
          <a:p>
            <a:r>
              <a:rPr lang="en-US" sz="3200" dirty="0" smtClean="0">
                <a:solidFill>
                  <a:schemeClr val="bg1"/>
                </a:solidFill>
              </a:rPr>
              <a:t>https</a:t>
            </a:r>
            <a:r>
              <a:rPr lang="en-US" sz="3200" dirty="0">
                <a:solidFill>
                  <a:schemeClr val="bg1"/>
                </a:solidFill>
              </a:rPr>
              <a:t>://</a:t>
            </a:r>
            <a:r>
              <a:rPr lang="en-US" sz="3200" dirty="0" err="1">
                <a:solidFill>
                  <a:schemeClr val="bg1"/>
                </a:solidFill>
              </a:rPr>
              <a:t>tinyurl.com</a:t>
            </a:r>
            <a:r>
              <a:rPr lang="en-US" sz="3200" dirty="0">
                <a:solidFill>
                  <a:schemeClr val="bg1"/>
                </a:solidFill>
              </a:rPr>
              <a:t>/yy4wwkmq</a:t>
            </a:r>
          </a:p>
          <a:p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4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9CDA-2F0E-CD42-A80A-973E90A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59" y="3334826"/>
            <a:ext cx="14800185" cy="2159000"/>
          </a:xfrm>
        </p:spPr>
        <p:txBody>
          <a:bodyPr/>
          <a:lstStyle/>
          <a:p>
            <a:r>
              <a:rPr lang="en-US" b="1" dirty="0"/>
              <a:t>Demo Time !!!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887" y="1890793"/>
            <a:ext cx="15777276" cy="698650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86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Practice the Hands On exercise on your own, using various options in the board</a:t>
            </a:r>
          </a:p>
          <a:p>
            <a:r>
              <a:rPr lang="en-US" sz="86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Use multiple type of graphs for same data analysis</a:t>
            </a:r>
          </a:p>
          <a:p>
            <a:r>
              <a:rPr lang="en-US" sz="86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Practice using the data available in tableau public workspace resources in </a:t>
            </a:r>
            <a:r>
              <a:rPr lang="en-US" sz="8600" dirty="0">
                <a:hlinkClick r:id="rId2"/>
              </a:rPr>
              <a:t>https://public.tableau.com/en-us/s/resources</a:t>
            </a:r>
            <a:endParaRPr lang="en-US" sz="8600" kern="1200" spc="-5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j-cs"/>
            </a:endParaRPr>
          </a:p>
          <a:p>
            <a:r>
              <a:rPr lang="en-US" sz="86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Practice more using the data available in </a:t>
            </a:r>
            <a:r>
              <a:rPr lang="en-US" sz="8600" kern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Data.gov</a:t>
            </a:r>
            <a:endParaRPr lang="en-US" sz="8600" kern="1200" spc="-5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j-cs"/>
            </a:endParaRPr>
          </a:p>
          <a:p>
            <a:r>
              <a:rPr lang="en-US" sz="8600" kern="12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Attend the intermediate training to know more about Tableau, Calculations, More connectors, Tableau Public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CDF9-2021-A943-8F8B-6E3E36F2A1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E67777C-C17F-4F66-A01B-3265153A9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26708"/>
              </p:ext>
            </p:extLst>
          </p:nvPr>
        </p:nvGraphicFramePr>
        <p:xfrm>
          <a:off x="2839243" y="2214562"/>
          <a:ext cx="11730038" cy="575500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5865019">
                  <a:extLst>
                    <a:ext uri="{9D8B030D-6E8A-4147-A177-3AD203B41FA5}">
                      <a16:colId xmlns:a16="http://schemas.microsoft.com/office/drawing/2014/main" xmlns="" val="3646536254"/>
                    </a:ext>
                  </a:extLst>
                </a:gridCol>
                <a:gridCol w="5865019">
                  <a:extLst>
                    <a:ext uri="{9D8B030D-6E8A-4147-A177-3AD203B41FA5}">
                      <a16:colId xmlns:a16="http://schemas.microsoft.com/office/drawing/2014/main" xmlns="" val="2859456506"/>
                    </a:ext>
                  </a:extLst>
                </a:gridCol>
              </a:tblGrid>
              <a:tr h="1000126">
                <a:tc>
                  <a:txBody>
                    <a:bodyPr/>
                    <a:lstStyle/>
                    <a:p>
                      <a:r>
                        <a:rPr lang="en-US" sz="5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b="1" dirty="0"/>
                        <a:t>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645576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algn="ctr"/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2"/>
                        </a:rPr>
                        <a:t>Practical Tableau: 100 Tips, Tutorials, and Strategies from a Tableau Zen Master</a:t>
                      </a:r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Ryan Sleeper</a:t>
                      </a:r>
                      <a:endParaRPr lang="en-US" sz="2400" b="1" dirty="0"/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2965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3"/>
                        </a:rPr>
                        <a:t>Tableau for Dummies</a:t>
                      </a:r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Molly Monsey and Paul </a:t>
                      </a:r>
                      <a:r>
                        <a:rPr lang="en-US" sz="2400" b="1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Sochan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1985506"/>
                  </a:ext>
                </a:extLst>
              </a:tr>
              <a:tr h="985837"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4"/>
                        </a:rPr>
                        <a:t>Information Dashboard Design: Displaying Data for At-a-Glance Monitoring</a:t>
                      </a:r>
                      <a:endParaRPr lang="en-US" sz="24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Stephen Few</a:t>
                      </a:r>
                      <a:endParaRPr lang="en-US" sz="2400" b="1" dirty="0"/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4654209"/>
                  </a:ext>
                </a:extLst>
              </a:tr>
              <a:tr h="985837"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5"/>
                        </a:rPr>
                        <a:t>Beautiful Visualization: Looking at Data through the Eyes of Experts</a:t>
                      </a:r>
                      <a:endParaRPr lang="en-US" sz="24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endParaRPr lang="en-US" sz="24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Julie Steele, Noah </a:t>
                      </a:r>
                      <a:r>
                        <a:rPr lang="en-US" sz="2400" b="1" dirty="0" err="1" smtClean="0"/>
                        <a:t>Iliinsky</a:t>
                      </a:r>
                      <a:endParaRPr lang="en-US" sz="2400" b="1" dirty="0"/>
                    </a:p>
                  </a:txBody>
                  <a:tcPr>
                    <a:solidFill>
                      <a:schemeClr val="tx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0039" y="254001"/>
            <a:ext cx="14800185" cy="2159000"/>
          </a:xfrm>
        </p:spPr>
        <p:txBody>
          <a:bodyPr/>
          <a:lstStyle/>
          <a:p>
            <a:r>
              <a:rPr lang="en-US" dirty="0" smtClean="0"/>
              <a:t>Book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2958" y="2921828"/>
            <a:ext cx="5541650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Code Free</a:t>
            </a:r>
          </a:p>
          <a:p>
            <a:r>
              <a:rPr lang="en-US" sz="1600" dirty="0"/>
              <a:t>Fundamentals of AI,ML &amp; DS (1 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8492" y="1173587"/>
            <a:ext cx="2656113" cy="5950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Python </a:t>
            </a:r>
            <a:r>
              <a:rPr lang="en-US" sz="1600"/>
              <a:t>for Data </a:t>
            </a:r>
            <a:r>
              <a:rPr lang="en-US" sz="1600" dirty="0"/>
              <a:t>Science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66152" y="1915869"/>
            <a:ext cx="2978329" cy="8412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Machine Learning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9" name="Rectangle 8"/>
          <p:cNvSpPr/>
          <p:nvPr/>
        </p:nvSpPr>
        <p:spPr>
          <a:xfrm>
            <a:off x="8266151" y="1183376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Data Science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599105" y="1177038"/>
            <a:ext cx="2995752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Data Science : Deep Dive</a:t>
            </a:r>
          </a:p>
          <a:p>
            <a:r>
              <a:rPr lang="en-US" sz="1600" dirty="0"/>
              <a:t>(3 Days)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99106" y="1921644"/>
            <a:ext cx="2995750" cy="84125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Machine Learning :</a:t>
            </a:r>
          </a:p>
          <a:p>
            <a:r>
              <a:rPr lang="en-US" sz="1600" dirty="0"/>
              <a:t>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66151" y="4629109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Big Data 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99106" y="4643991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Big Data : Deep Dive</a:t>
            </a:r>
          </a:p>
          <a:p>
            <a:r>
              <a:rPr lang="en-US" sz="1600" dirty="0"/>
              <a:t>(3 Days)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66151" y="5624628"/>
            <a:ext cx="2978331" cy="182614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Cloud Computing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581688" y="5544135"/>
            <a:ext cx="2995748" cy="61168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Google Cloud Platform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581685" y="6238986"/>
            <a:ext cx="2995750" cy="61168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Amazon Web Services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266152" y="2921228"/>
            <a:ext cx="2978329" cy="13336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Deep Learning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99106" y="2919869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TensorFlow :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599106" y="3639277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Keras :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6151" y="7813970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/>
              <a:t>Tableau Desktop : Beginners</a:t>
            </a:r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599106" y="7813970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Tableau Desktop : Intermediate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599106" y="8591875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Power BI : Intermediate</a:t>
            </a:r>
          </a:p>
          <a:p>
            <a:r>
              <a:rPr lang="en-US" sz="1600" dirty="0"/>
              <a:t>(2 Days)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452957" y="7664181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 flipV="1">
            <a:off x="2428985" y="4424791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/>
          <p:cNvSpPr txBox="1"/>
          <p:nvPr/>
        </p:nvSpPr>
        <p:spPr>
          <a:xfrm>
            <a:off x="2347199" y="3634647"/>
            <a:ext cx="46166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/>
              <a:t>AI,ML </a:t>
            </a:r>
            <a:r>
              <a:rPr lang="en-US" dirty="0"/>
              <a:t>&amp; </a:t>
            </a:r>
            <a:r>
              <a:rPr lang="en-US"/>
              <a:t>Data Science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80806" y="4631025"/>
            <a:ext cx="18723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Big Data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394157" y="5494754"/>
            <a:ext cx="12174583" cy="13063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2406454" y="5602926"/>
            <a:ext cx="3667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34375" y="7809771"/>
            <a:ext cx="5626625" cy="680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/>
              <a:t>Visualization &amp; </a:t>
            </a:r>
            <a:r>
              <a:rPr lang="en-US" dirty="0"/>
              <a:t>Reporting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66151" y="8591875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Visualization using Matplotlib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85435" y="8825358"/>
            <a:ext cx="446504" cy="5027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6" name="Rectangle 35"/>
          <p:cNvSpPr/>
          <p:nvPr/>
        </p:nvSpPr>
        <p:spPr>
          <a:xfrm>
            <a:off x="3026709" y="8825358"/>
            <a:ext cx="446504" cy="50270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7" name="Rectangle 36"/>
          <p:cNvSpPr/>
          <p:nvPr/>
        </p:nvSpPr>
        <p:spPr>
          <a:xfrm>
            <a:off x="2367984" y="8825358"/>
            <a:ext cx="446504" cy="50270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8" name="Rectangle 37"/>
          <p:cNvSpPr/>
          <p:nvPr/>
        </p:nvSpPr>
        <p:spPr>
          <a:xfrm>
            <a:off x="4344159" y="8825358"/>
            <a:ext cx="446504" cy="5027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9" name="TextBox 38"/>
          <p:cNvSpPr txBox="1"/>
          <p:nvPr/>
        </p:nvSpPr>
        <p:spPr>
          <a:xfrm>
            <a:off x="2334376" y="9339094"/>
            <a:ext cx="26349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i="1" dirty="0"/>
              <a:t>No Coding to deep coding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402854" y="5436106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ectangle 41"/>
          <p:cNvSpPr/>
          <p:nvPr/>
        </p:nvSpPr>
        <p:spPr>
          <a:xfrm>
            <a:off x="5338492" y="1921643"/>
            <a:ext cx="2656113" cy="84125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Data Science using </a:t>
            </a:r>
          </a:p>
          <a:p>
            <a:r>
              <a:rPr lang="en-US" sz="1600" dirty="0"/>
              <a:t>R Programming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452957" y="1173587"/>
            <a:ext cx="2656113" cy="5950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Python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452957" y="1910706"/>
            <a:ext cx="2656113" cy="84125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R Programming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26253" y="285578"/>
            <a:ext cx="55800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 smtClean="0"/>
              <a:t>Data Training </a:t>
            </a:r>
            <a:r>
              <a:rPr lang="en-US" sz="4000" dirty="0"/>
              <a:t>Roadmap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581685" y="6938437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Microsoft Azure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087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581688" y="5429351"/>
            <a:ext cx="2995748" cy="84125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/>
              <a:t>Develop and Publish your first Android  Mobile App (3 </a:t>
            </a:r>
            <a:r>
              <a:rPr lang="en-US" sz="1600" dirty="0"/>
              <a:t>Days)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599106" y="7813970"/>
            <a:ext cx="2978331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 smtClean="0"/>
              <a:t>Blockchain for Developers</a:t>
            </a:r>
            <a:endParaRPr lang="en-US" sz="1600" dirty="0"/>
          </a:p>
          <a:p>
            <a:r>
              <a:rPr lang="en-US" sz="1600" dirty="0" smtClean="0"/>
              <a:t>(3 </a:t>
            </a:r>
            <a:r>
              <a:rPr lang="en-US" sz="1600" dirty="0"/>
              <a:t>Days)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599106" y="8591875"/>
            <a:ext cx="2978331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 smtClean="0"/>
              <a:t>HyperLedger for </a:t>
            </a:r>
            <a:r>
              <a:rPr lang="en-US" sz="1600" dirty="0"/>
              <a:t>Developers</a:t>
            </a:r>
          </a:p>
          <a:p>
            <a:r>
              <a:rPr lang="en-US" sz="1600" dirty="0" smtClean="0"/>
              <a:t>(</a:t>
            </a:r>
            <a:r>
              <a:rPr lang="en-US" sz="1600" dirty="0"/>
              <a:t>2 Days)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452957" y="7664181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 flipV="1">
            <a:off x="2394157" y="5494754"/>
            <a:ext cx="12174583" cy="13063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2347199" y="5649994"/>
            <a:ext cx="394979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mtClean="0"/>
              <a:t>Mobile Application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34375" y="7809771"/>
            <a:ext cx="5626625" cy="680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 smtClean="0"/>
              <a:t>Blockchain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66150" y="7806695"/>
            <a:ext cx="2978331" cy="13336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Introduction </a:t>
            </a:r>
            <a:r>
              <a:rPr lang="en-US" sz="1600" dirty="0"/>
              <a:t>to </a:t>
            </a:r>
            <a:r>
              <a:rPr lang="en-US" sz="1600" dirty="0" smtClean="0"/>
              <a:t>Blockchain Technology</a:t>
            </a:r>
          </a:p>
          <a:p>
            <a:endParaRPr lang="en-US" sz="1600" dirty="0"/>
          </a:p>
          <a:p>
            <a:r>
              <a:rPr lang="en-US" sz="1600" dirty="0"/>
              <a:t>(1 Day</a:t>
            </a:r>
            <a:r>
              <a:rPr lang="en-US" sz="1600" dirty="0" smtClean="0"/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85435" y="8825358"/>
            <a:ext cx="446504" cy="5027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6" name="Rectangle 35"/>
          <p:cNvSpPr/>
          <p:nvPr/>
        </p:nvSpPr>
        <p:spPr>
          <a:xfrm>
            <a:off x="3026709" y="8825358"/>
            <a:ext cx="446504" cy="50270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7" name="Rectangle 36"/>
          <p:cNvSpPr/>
          <p:nvPr/>
        </p:nvSpPr>
        <p:spPr>
          <a:xfrm>
            <a:off x="2367984" y="8825358"/>
            <a:ext cx="446504" cy="50270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8" name="Rectangle 37"/>
          <p:cNvSpPr/>
          <p:nvPr/>
        </p:nvSpPr>
        <p:spPr>
          <a:xfrm>
            <a:off x="4344159" y="8825358"/>
            <a:ext cx="446504" cy="5027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9" name="TextBox 38"/>
          <p:cNvSpPr txBox="1"/>
          <p:nvPr/>
        </p:nvSpPr>
        <p:spPr>
          <a:xfrm>
            <a:off x="2334376" y="9339094"/>
            <a:ext cx="26349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i="1" dirty="0"/>
              <a:t>No Coding to deep coding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402854" y="5436106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/>
          <p:cNvSpPr txBox="1"/>
          <p:nvPr/>
        </p:nvSpPr>
        <p:spPr>
          <a:xfrm>
            <a:off x="5626066" y="285578"/>
            <a:ext cx="578043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 smtClean="0"/>
              <a:t>Other Training </a:t>
            </a:r>
            <a:r>
              <a:rPr lang="en-US" sz="4000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  <p:sp>
        <p:nvSpPr>
          <p:cNvPr id="45" name="Rectangle 44"/>
          <p:cNvSpPr/>
          <p:nvPr/>
        </p:nvSpPr>
        <p:spPr>
          <a:xfrm>
            <a:off x="8266150" y="5556867"/>
            <a:ext cx="2978331" cy="18261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 smtClean="0"/>
              <a:t>Beginner's </a:t>
            </a:r>
            <a:r>
              <a:rPr lang="en-US" sz="1600" b="1" dirty="0"/>
              <a:t>Guide to Mobile App </a:t>
            </a:r>
            <a:r>
              <a:rPr lang="en-US" sz="1600" b="1" dirty="0" smtClean="0"/>
              <a:t>Development</a:t>
            </a:r>
          </a:p>
          <a:p>
            <a:endParaRPr lang="en-US" sz="1600" b="1" dirty="0" smtClean="0"/>
          </a:p>
          <a:p>
            <a:r>
              <a:rPr lang="en-US" sz="1600" dirty="0" smtClean="0"/>
              <a:t>(1 </a:t>
            </a:r>
            <a:r>
              <a:rPr lang="en-US" sz="1600" dirty="0"/>
              <a:t>Day</a:t>
            </a:r>
            <a:r>
              <a:rPr lang="en-US" sz="1600" dirty="0" smtClean="0"/>
              <a:t>)</a:t>
            </a:r>
          </a:p>
          <a:p>
            <a:endParaRPr lang="en-US" sz="1600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11599105" y="6477746"/>
            <a:ext cx="2995748" cy="84125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/>
              <a:t> </a:t>
            </a:r>
            <a:endParaRPr lang="en-US" sz="1600" smtClean="0"/>
          </a:p>
          <a:p>
            <a:r>
              <a:rPr lang="en-US" sz="1600" dirty="0" smtClean="0"/>
              <a:t>Develop and Publish your first iOS Mobile App (3 </a:t>
            </a:r>
            <a:r>
              <a:rPr lang="en-US" sz="1600" dirty="0"/>
              <a:t>Days)</a:t>
            </a:r>
          </a:p>
        </p:txBody>
      </p:sp>
    </p:spTree>
    <p:extLst>
      <p:ext uri="{BB962C8B-B14F-4D97-AF65-F5344CB8AC3E}">
        <p14:creationId xmlns:p14="http://schemas.microsoft.com/office/powerpoint/2010/main" val="1009855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Upcoming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Click here for latest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121" name="Shape 121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www.BigDataTrunk.com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8480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xmlns="" id="{A108AA84-AC61-48B6-B660-8D2FBDF61916}"/>
              </a:ext>
            </a:extLst>
          </p:cNvPr>
          <p:cNvSpPr/>
          <p:nvPr/>
        </p:nvSpPr>
        <p:spPr>
          <a:xfrm rot="19505365">
            <a:off x="10397250" y="2411716"/>
            <a:ext cx="4780694" cy="4685079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defTabSz="975269" hangingPunct="1"/>
            <a:endParaRPr lang="en-US" sz="1920" kern="120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1939" y="975911"/>
            <a:ext cx="7385349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975269" hangingPunct="1"/>
            <a:r>
              <a:rPr lang="en-US" altLang="ko-KR" sz="5760" kern="1200" dirty="0">
                <a:solidFill>
                  <a:prstClr val="white"/>
                </a:solidFill>
                <a:cs typeface="Arial" pitchFamily="34" charset="0"/>
              </a:rPr>
              <a:t>Agenda</a:t>
            </a:r>
            <a:endParaRPr lang="ko-KR" altLang="en-US" sz="5760" kern="12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7F06B10-F2B9-45AE-BAEE-3A25BDC40F60}"/>
              </a:ext>
            </a:extLst>
          </p:cNvPr>
          <p:cNvGrpSpPr/>
          <p:nvPr/>
        </p:nvGrpSpPr>
        <p:grpSpPr>
          <a:xfrm>
            <a:off x="1721224" y="2319169"/>
            <a:ext cx="7961360" cy="814518"/>
            <a:chOff x="1848112" y="1575921"/>
            <a:chExt cx="5365516" cy="76361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48227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 defTabSz="975269" hangingPunct="1"/>
              <a:r>
                <a:rPr lang="en-US" altLang="ko-KR" sz="3200" kern="1200" dirty="0">
                  <a:solidFill>
                    <a:prstClr val="white"/>
                  </a:solidFill>
                  <a:cs typeface="Arial" pitchFamily="34" charset="0"/>
                </a:rPr>
                <a:t>Introductions</a:t>
              </a:r>
              <a:endParaRPr lang="ko-KR" altLang="en-US" sz="3200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3611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01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8C572D2-FF82-4F09-A87C-3D3A60EF1C3D}"/>
              </a:ext>
            </a:extLst>
          </p:cNvPr>
          <p:cNvGrpSpPr/>
          <p:nvPr/>
        </p:nvGrpSpPr>
        <p:grpSpPr>
          <a:xfrm>
            <a:off x="1739153" y="3529812"/>
            <a:ext cx="9863655" cy="814518"/>
            <a:chOff x="1848112" y="1575921"/>
            <a:chExt cx="7165725" cy="7636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6307901" cy="502060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/>
              <a:endParaRPr lang="ko-KR" altLang="en-US" sz="2880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3610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02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66517ED-D341-498B-BF06-476933A43F6B}"/>
              </a:ext>
            </a:extLst>
          </p:cNvPr>
          <p:cNvGrpSpPr/>
          <p:nvPr/>
        </p:nvGrpSpPr>
        <p:grpSpPr>
          <a:xfrm>
            <a:off x="1667435" y="4740453"/>
            <a:ext cx="8015149" cy="814518"/>
            <a:chOff x="1848112" y="1575921"/>
            <a:chExt cx="5365516" cy="7636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48228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/>
              <a:r>
                <a:rPr lang="en-US" sz="3200" dirty="0"/>
                <a:t>Tableau Introduction </a:t>
              </a:r>
              <a:endParaRPr lang="ko-KR" altLang="en-US" sz="2880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3612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03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1DEE4032-D811-4C99-AE03-98362C887B64}"/>
              </a:ext>
            </a:extLst>
          </p:cNvPr>
          <p:cNvGrpSpPr/>
          <p:nvPr/>
        </p:nvGrpSpPr>
        <p:grpSpPr>
          <a:xfrm>
            <a:off x="1431167" y="5986956"/>
            <a:ext cx="9556377" cy="814518"/>
            <a:chOff x="1848112" y="1575921"/>
            <a:chExt cx="5365516" cy="7636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48226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/>
              <a:r>
                <a:rPr lang="en-US" sz="3200" dirty="0"/>
                <a:t>Data Analysis &amp; Visualization</a:t>
              </a:r>
              <a:endParaRPr lang="ko-KR" altLang="en-US" sz="2880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3610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04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xmlns="" id="{6BCD7C82-61F3-4BB0-91FA-83FBE23EC842}"/>
              </a:ext>
            </a:extLst>
          </p:cNvPr>
          <p:cNvGrpSpPr/>
          <p:nvPr/>
        </p:nvGrpSpPr>
        <p:grpSpPr>
          <a:xfrm flipH="1">
            <a:off x="11246483" y="1889231"/>
            <a:ext cx="3074247" cy="6042743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975269" hangingPunct="1"/>
              <a:endParaRPr lang="en-US" sz="192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1DEE4032-D811-4C99-AE03-98362C887B64}"/>
              </a:ext>
            </a:extLst>
          </p:cNvPr>
          <p:cNvGrpSpPr/>
          <p:nvPr/>
        </p:nvGrpSpPr>
        <p:grpSpPr>
          <a:xfrm>
            <a:off x="1613647" y="7119485"/>
            <a:ext cx="8085789" cy="814518"/>
            <a:chOff x="1848112" y="1575921"/>
            <a:chExt cx="5365516" cy="763610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48226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 defTabSz="975269" hangingPunct="1"/>
              <a:r>
                <a:rPr lang="en-US" altLang="ko-KR" sz="3200" kern="1200" dirty="0">
                  <a:solidFill>
                    <a:prstClr val="white"/>
                  </a:solidFill>
                  <a:cs typeface="Arial" pitchFamily="34" charset="0"/>
                </a:rPr>
                <a:t>Tableau Connectivity with Dataset</a:t>
              </a:r>
              <a:endParaRPr lang="ko-KR" altLang="en-US" sz="3200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xmlns="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3610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05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xmlns="" id="{1DEE4032-D811-4C99-AE03-98362C887B64}"/>
              </a:ext>
            </a:extLst>
          </p:cNvPr>
          <p:cNvGrpSpPr/>
          <p:nvPr/>
        </p:nvGrpSpPr>
        <p:grpSpPr>
          <a:xfrm>
            <a:off x="1524000" y="8150576"/>
            <a:ext cx="8158584" cy="814518"/>
            <a:chOff x="1848112" y="1575921"/>
            <a:chExt cx="5365516" cy="763611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xmlns="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48227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algn="l" defTabSz="975269" hangingPunct="1"/>
              <a:r>
                <a:rPr lang="en-US" altLang="ko-KR" sz="3200" kern="1200" dirty="0">
                  <a:solidFill>
                    <a:prstClr val="white"/>
                  </a:solidFill>
                  <a:cs typeface="Arial" pitchFamily="34" charset="0"/>
                </a:rPr>
                <a:t>Hands-on &amp; Next Steps</a:t>
              </a:r>
              <a:endParaRPr lang="ko-KR" altLang="en-US" sz="3200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3611"/>
            </a:xfrm>
            <a:prstGeom prst="rect">
              <a:avLst/>
            </a:prstGeom>
            <a:noFill/>
          </p:spPr>
          <p:txBody>
            <a:bodyPr wrap="square" lIns="115200" rIns="115200" rtlCol="0">
              <a:spAutoFit/>
            </a:bodyPr>
            <a:lstStyle/>
            <a:p>
              <a:pPr defTabSz="975269" hangingPunct="1"/>
              <a:r>
                <a:rPr lang="en-US" altLang="ko-KR" sz="4693" b="1" kern="1200" dirty="0">
                  <a:solidFill>
                    <a:prstClr val="white"/>
                  </a:solidFill>
                  <a:cs typeface="Arial" pitchFamily="34" charset="0"/>
                </a:rPr>
                <a:t>06</a:t>
              </a:r>
              <a:endParaRPr lang="ko-KR" altLang="en-US" sz="4693" b="1" kern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F160D9-2BE3-D64C-934B-43892E336398}"/>
              </a:ext>
            </a:extLst>
          </p:cNvPr>
          <p:cNvSpPr/>
          <p:nvPr/>
        </p:nvSpPr>
        <p:spPr>
          <a:xfrm>
            <a:off x="3030413" y="3699797"/>
            <a:ext cx="4514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Analysis Lifecycle </a:t>
            </a:r>
          </a:p>
        </p:txBody>
      </p:sp>
      <p:sp>
        <p:nvSpPr>
          <p:cNvPr id="182" name="Slide Number Placeholder 1">
            <a:extLst>
              <a:ext uri="{FF2B5EF4-FFF2-40B4-BE49-F238E27FC236}">
                <a16:creationId xmlns:a16="http://schemas.microsoft.com/office/drawing/2014/main" xmlns="" id="{07AD4E9B-9D61-554D-8DEA-985B1B528C26}"/>
              </a:ext>
            </a:extLst>
          </p:cNvPr>
          <p:cNvSpPr txBox="1">
            <a:spLocks/>
          </p:cNvSpPr>
          <p:nvPr/>
        </p:nvSpPr>
        <p:spPr>
          <a:xfrm>
            <a:off x="8469305" y="9047286"/>
            <a:ext cx="384721" cy="3795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800" smtClean="0">
                <a:latin typeface="Helvetica" pitchFamily="2" charset="0"/>
              </a:rPr>
              <a:pPr/>
              <a:t>3</a:t>
            </a:fld>
            <a:endParaRPr lang="en-US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Logistics</a:t>
            </a: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Timing – 9 AM to 4 PM PST</a:t>
            </a:r>
            <a:endParaRPr dirty="0"/>
          </a:p>
          <a:p>
            <a:r>
              <a:rPr lang="en-US" dirty="0"/>
              <a:t>Lunch – Approx. noon to 1 PM PST</a:t>
            </a:r>
            <a:endParaRPr dirty="0"/>
          </a:p>
          <a:p>
            <a:r>
              <a:rPr lang="en-US" dirty="0"/>
              <a:t>Periodic Breaks – At logical points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7129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4131151" y="282601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6000" dirty="0"/>
              <a:t>Stanford</a:t>
            </a:r>
            <a:r>
              <a:rPr lang="en-US" sz="6600" dirty="0"/>
              <a:t> &amp;</a:t>
            </a:r>
            <a:endParaRPr sz="6600" dirty="0"/>
          </a:p>
        </p:txBody>
      </p:sp>
      <p:pic>
        <p:nvPicPr>
          <p:cNvPr id="1026" name="Picture 2" descr="mage result for machine learni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92" y="2994536"/>
            <a:ext cx="1988676" cy="1406056"/>
          </a:xfrm>
          <a:prstGeom prst="rect">
            <a:avLst/>
          </a:prstGeom>
          <a:noFill/>
          <a:effectLst>
            <a:glow rad="495300">
              <a:schemeClr val="accent1">
                <a:alpha val="40000"/>
              </a:schemeClr>
            </a:glow>
            <a:outerShdw blurRad="50800" dist="50800" dir="5400000" sx="58000" sy="58000" algn="ctr" rotWithShape="0">
              <a:srgbClr val="000000">
                <a:alpha val="41000"/>
              </a:srgbClr>
            </a:outerShdw>
            <a:reflection endPos="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058" y="7605464"/>
            <a:ext cx="3461348" cy="617098"/>
          </a:xfrm>
          <a:prstGeom prst="rect">
            <a:avLst/>
          </a:prstGeom>
        </p:spPr>
      </p:pic>
      <p:pic>
        <p:nvPicPr>
          <p:cNvPr id="1028" name="Picture 4" descr="mage result for tableau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89" y="2877695"/>
            <a:ext cx="1615440" cy="1714308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park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88" y="2956283"/>
            <a:ext cx="1927860" cy="1668372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hadoop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1" y="7427603"/>
            <a:ext cx="3212215" cy="8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98" y="5847276"/>
            <a:ext cx="2962992" cy="100081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ge result for r programming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15" y="5709244"/>
            <a:ext cx="1704050" cy="129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52707" y="2877697"/>
            <a:ext cx="1371599" cy="1570725"/>
          </a:xfrm>
          <a:prstGeom prst="rect">
            <a:avLst/>
          </a:prstGeom>
        </p:spPr>
      </p:pic>
      <p:pic>
        <p:nvPicPr>
          <p:cNvPr id="1042" name="Picture 18" descr="mage result for cloud computi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64" y="5627196"/>
            <a:ext cx="2677737" cy="135140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ge result for stanford university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62" y="500772"/>
            <a:ext cx="1056532" cy="15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ge result for big data trun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412" y="124824"/>
            <a:ext cx="623559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458126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2958" y="2921828"/>
            <a:ext cx="5541650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Code Free</a:t>
            </a:r>
          </a:p>
          <a:p>
            <a:r>
              <a:rPr lang="en-US" sz="1600" dirty="0"/>
              <a:t>Fundamentals of AI,ML &amp; DS (1 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8492" y="1173587"/>
            <a:ext cx="2656113" cy="5950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Python </a:t>
            </a:r>
            <a:r>
              <a:rPr lang="en-US" sz="1600"/>
              <a:t>for Data </a:t>
            </a:r>
            <a:r>
              <a:rPr lang="en-US" sz="1600" dirty="0"/>
              <a:t>Science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66152" y="1915869"/>
            <a:ext cx="2978329" cy="84125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Machine Learning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9" name="Rectangle 8"/>
          <p:cNvSpPr/>
          <p:nvPr/>
        </p:nvSpPr>
        <p:spPr>
          <a:xfrm>
            <a:off x="8266151" y="1183376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Data Science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599105" y="1177038"/>
            <a:ext cx="2995752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Data Science : Deep Dive</a:t>
            </a:r>
          </a:p>
          <a:p>
            <a:r>
              <a:rPr lang="en-US" sz="1600" dirty="0"/>
              <a:t>(3 Days)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99106" y="1921644"/>
            <a:ext cx="2995750" cy="84125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Machine Learning :</a:t>
            </a:r>
          </a:p>
          <a:p>
            <a:r>
              <a:rPr lang="en-US" sz="1600" dirty="0"/>
              <a:t>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66151" y="4629109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Big Data 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99106" y="4643991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Big Data : Deep Dive</a:t>
            </a:r>
          </a:p>
          <a:p>
            <a:r>
              <a:rPr lang="en-US" sz="1600" dirty="0"/>
              <a:t>(3 Days)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66151" y="5624628"/>
            <a:ext cx="2978331" cy="182614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Cloud Computing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581688" y="5544135"/>
            <a:ext cx="2995748" cy="61168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Google Cloud Platform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581685" y="6238986"/>
            <a:ext cx="2995750" cy="61168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Amazon Web Services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266152" y="2921228"/>
            <a:ext cx="2978329" cy="13336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Deep Learning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99106" y="2919869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TensorFlow :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599106" y="3639277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Keras : Deep Dive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6151" y="7813970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/>
              <a:t>Tableau Desktop : Beginners</a:t>
            </a:r>
            <a:endParaRPr lang="en-US" sz="1600" dirty="0"/>
          </a:p>
          <a:p>
            <a:r>
              <a:rPr lang="en-US" sz="1600" dirty="0"/>
              <a:t>(1 Day)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599106" y="7813970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Tableau Desktop : Intermediate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599106" y="8591875"/>
            <a:ext cx="2978331" cy="59503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Power BI : Intermediate</a:t>
            </a:r>
          </a:p>
          <a:p>
            <a:r>
              <a:rPr lang="en-US" sz="1600" dirty="0"/>
              <a:t>(2 Days)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452957" y="7664181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 flipV="1">
            <a:off x="2428985" y="4424791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/>
          <p:cNvSpPr txBox="1"/>
          <p:nvPr/>
        </p:nvSpPr>
        <p:spPr>
          <a:xfrm>
            <a:off x="2347199" y="3634647"/>
            <a:ext cx="46166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/>
              <a:t>AI,ML </a:t>
            </a:r>
            <a:r>
              <a:rPr lang="en-US" dirty="0"/>
              <a:t>&amp; </a:t>
            </a:r>
            <a:r>
              <a:rPr lang="en-US"/>
              <a:t>Data Science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80806" y="4631025"/>
            <a:ext cx="18723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Big Data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394157" y="5494754"/>
            <a:ext cx="12174583" cy="13063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2406454" y="5602926"/>
            <a:ext cx="3667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34375" y="7809771"/>
            <a:ext cx="5626625" cy="680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/>
              <a:t>Visualization &amp; </a:t>
            </a:r>
            <a:r>
              <a:rPr lang="en-US" dirty="0"/>
              <a:t>Reporting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66151" y="8591875"/>
            <a:ext cx="2978331" cy="5950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Visualization using Matplotlib</a:t>
            </a:r>
          </a:p>
          <a:p>
            <a:r>
              <a:rPr lang="en-US" sz="1600" dirty="0"/>
              <a:t>(1 Day)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85435" y="8825358"/>
            <a:ext cx="446504" cy="5027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6" name="Rectangle 35"/>
          <p:cNvSpPr/>
          <p:nvPr/>
        </p:nvSpPr>
        <p:spPr>
          <a:xfrm>
            <a:off x="3026709" y="8825358"/>
            <a:ext cx="446504" cy="50270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7" name="Rectangle 36"/>
          <p:cNvSpPr/>
          <p:nvPr/>
        </p:nvSpPr>
        <p:spPr>
          <a:xfrm>
            <a:off x="2367984" y="8825358"/>
            <a:ext cx="446504" cy="50270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8" name="Rectangle 37"/>
          <p:cNvSpPr/>
          <p:nvPr/>
        </p:nvSpPr>
        <p:spPr>
          <a:xfrm>
            <a:off x="4344159" y="8825358"/>
            <a:ext cx="446504" cy="5027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2600"/>
          </a:p>
        </p:txBody>
      </p:sp>
      <p:sp>
        <p:nvSpPr>
          <p:cNvPr id="39" name="TextBox 38"/>
          <p:cNvSpPr txBox="1"/>
          <p:nvPr/>
        </p:nvSpPr>
        <p:spPr>
          <a:xfrm>
            <a:off x="2334376" y="9339094"/>
            <a:ext cx="26349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i="1" dirty="0"/>
              <a:t>No Coding to deep coding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402854" y="5436106"/>
            <a:ext cx="12174583" cy="1306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ectangle 41"/>
          <p:cNvSpPr/>
          <p:nvPr/>
        </p:nvSpPr>
        <p:spPr>
          <a:xfrm>
            <a:off x="5338492" y="1921643"/>
            <a:ext cx="2656113" cy="84125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Data Science using </a:t>
            </a:r>
          </a:p>
          <a:p>
            <a:r>
              <a:rPr lang="en-US" sz="1600" dirty="0"/>
              <a:t>R Programming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452957" y="1173587"/>
            <a:ext cx="2656113" cy="5950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Python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452957" y="1910706"/>
            <a:ext cx="2656113" cy="84125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Fundamentals of </a:t>
            </a:r>
          </a:p>
          <a:p>
            <a:r>
              <a:rPr lang="en-US" sz="1600" dirty="0"/>
              <a:t>R Programming</a:t>
            </a:r>
          </a:p>
          <a:p>
            <a:r>
              <a:rPr lang="en-US" sz="1600" dirty="0"/>
              <a:t>(2 Days)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54628" y="285578"/>
            <a:ext cx="43232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/>
              <a:t>Training Roadmap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581685" y="6938437"/>
            <a:ext cx="2995750" cy="59503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Microsoft Azure</a:t>
            </a:r>
          </a:p>
          <a:p>
            <a:r>
              <a:rPr lang="en-US" sz="1600" dirty="0"/>
              <a:t>  Deep Dive (3 Days)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2254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92" y="1600200"/>
            <a:ext cx="12146280" cy="7437120"/>
          </a:xfrm>
          <a:prstGeom prst="rect">
            <a:avLst/>
          </a:prstGeom>
        </p:spPr>
      </p:pic>
      <p:sp>
        <p:nvSpPr>
          <p:cNvPr id="4" name="Shape 123"/>
          <p:cNvSpPr txBox="1">
            <a:spLocks/>
          </p:cNvSpPr>
          <p:nvPr/>
        </p:nvSpPr>
        <p:spPr>
          <a:xfrm>
            <a:off x="3120232" y="254001"/>
            <a:ext cx="11099800" cy="2159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Big Data Trunk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6808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Raju Shreewastava</a:t>
            </a:r>
            <a:endParaRPr dirty="0"/>
          </a:p>
          <a:p>
            <a:r>
              <a:rPr lang="en-US" sz="4000" dirty="0"/>
              <a:t>21 yrs. in Data &amp; Analytics</a:t>
            </a:r>
          </a:p>
          <a:p>
            <a:r>
              <a:rPr lang="en-US" dirty="0"/>
              <a:t>Resident of Fremont</a:t>
            </a:r>
            <a:endParaRPr dirty="0"/>
          </a:p>
          <a:p>
            <a:r>
              <a:rPr lang="en-US" dirty="0"/>
              <a:t>Passion for teaching</a:t>
            </a:r>
          </a:p>
          <a:p>
            <a:r>
              <a:rPr lang="en-US" dirty="0"/>
              <a:t>Presented in several conferences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676" y="2864279"/>
            <a:ext cx="3457419" cy="2593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002" y="6209987"/>
            <a:ext cx="3383092" cy="2205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002" y="4958886"/>
            <a:ext cx="1898790" cy="340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58110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Expo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Machine Learning for Anyone and Everyone</a:t>
            </a:r>
          </a:p>
          <a:p>
            <a:r>
              <a:rPr lang="en-US" i="1" dirty="0"/>
              <a:t>Santa Clara Convention center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2615"/>
          <a:stretch/>
        </p:blipFill>
        <p:spPr>
          <a:xfrm>
            <a:off x="8569847" y="2590800"/>
            <a:ext cx="6346933" cy="6364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787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0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3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995</Words>
  <Application>Microsoft Macintosh PowerPoint</Application>
  <PresentationFormat>Custom</PresentationFormat>
  <Paragraphs>284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Aharoni</vt:lpstr>
      <vt:lpstr>Arial Unicode MS</vt:lpstr>
      <vt:lpstr>Calibri</vt:lpstr>
      <vt:lpstr>Calibri Light</vt:lpstr>
      <vt:lpstr>Helvetica</vt:lpstr>
      <vt:lpstr>Helvetica Light</vt:lpstr>
      <vt:lpstr>Helvetica Neue</vt:lpstr>
      <vt:lpstr>맑은 고딕</vt:lpstr>
      <vt:lpstr>Arial</vt:lpstr>
      <vt:lpstr>Black</vt:lpstr>
      <vt:lpstr>Cover and End Slide Master</vt:lpstr>
      <vt:lpstr>Contents Slide Master</vt:lpstr>
      <vt:lpstr>1_Contents Slide Master</vt:lpstr>
      <vt:lpstr>2_Contents Slide Master</vt:lpstr>
      <vt:lpstr>1_Black</vt:lpstr>
      <vt:lpstr>3_Contents Slide Master</vt:lpstr>
      <vt:lpstr>4_Contents Slide Master</vt:lpstr>
      <vt:lpstr>5_Contents Slide Master</vt:lpstr>
      <vt:lpstr>PowerPoint Presentation</vt:lpstr>
      <vt:lpstr>PowerPoint Presentation</vt:lpstr>
      <vt:lpstr>PowerPoint Presentation</vt:lpstr>
      <vt:lpstr>Logistics</vt:lpstr>
      <vt:lpstr>Stanford &amp;</vt:lpstr>
      <vt:lpstr>PowerPoint Presentation</vt:lpstr>
      <vt:lpstr>PowerPoint Presentation</vt:lpstr>
      <vt:lpstr>Introduction</vt:lpstr>
      <vt:lpstr>Cloud Expo</vt:lpstr>
      <vt:lpstr>Author</vt:lpstr>
      <vt:lpstr>Introduction</vt:lpstr>
      <vt:lpstr>Your turn</vt:lpstr>
      <vt:lpstr>Any Questions?</vt:lpstr>
      <vt:lpstr>Quiz 1</vt:lpstr>
      <vt:lpstr>Demo Time !!!</vt:lpstr>
      <vt:lpstr>Hands On  Creating your first report  (Open the “Exercise 2 – Create your first report”  document before you start the hands on work. Exercise 1 completion is a required pre-work for this exercise)</vt:lpstr>
      <vt:lpstr>Quiz 2</vt:lpstr>
      <vt:lpstr>PowerPoint Presentation</vt:lpstr>
      <vt:lpstr> Best Practices - Story Telling </vt:lpstr>
      <vt:lpstr>Demo Time !!!</vt:lpstr>
      <vt:lpstr>Next steps</vt:lpstr>
      <vt:lpstr>Book Recommendations</vt:lpstr>
      <vt:lpstr>PowerPoint Presentation</vt:lpstr>
      <vt:lpstr>PowerPoint Presentation</vt:lpstr>
      <vt:lpstr>Stanford Upcoming Training</vt:lpstr>
      <vt:lpstr>Thank you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 Pathak</dc:creator>
  <cp:lastModifiedBy>Aashita Jadhav</cp:lastModifiedBy>
  <cp:revision>238</cp:revision>
  <cp:lastPrinted>2019-06-11T16:44:36Z</cp:lastPrinted>
  <dcterms:modified xsi:type="dcterms:W3CDTF">2019-06-22T01:07:08Z</dcterms:modified>
</cp:coreProperties>
</file>